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83"/>
  </p:notesMasterIdLst>
  <p:handoutMasterIdLst>
    <p:handoutMasterId r:id="rId84"/>
  </p:handoutMasterIdLst>
  <p:sldIdLst>
    <p:sldId id="287" r:id="rId5"/>
    <p:sldId id="257" r:id="rId6"/>
    <p:sldId id="261" r:id="rId7"/>
    <p:sldId id="262" r:id="rId8"/>
    <p:sldId id="265" r:id="rId9"/>
    <p:sldId id="320" r:id="rId10"/>
    <p:sldId id="295" r:id="rId11"/>
    <p:sldId id="290" r:id="rId12"/>
    <p:sldId id="292" r:id="rId13"/>
    <p:sldId id="289" r:id="rId14"/>
    <p:sldId id="296" r:id="rId15"/>
    <p:sldId id="323" r:id="rId16"/>
    <p:sldId id="363" r:id="rId17"/>
    <p:sldId id="365" r:id="rId18"/>
    <p:sldId id="364" r:id="rId19"/>
    <p:sldId id="293" r:id="rId20"/>
    <p:sldId id="297" r:id="rId21"/>
    <p:sldId id="321" r:id="rId22"/>
    <p:sldId id="298" r:id="rId23"/>
    <p:sldId id="324" r:id="rId24"/>
    <p:sldId id="299" r:id="rId25"/>
    <p:sldId id="300" r:id="rId26"/>
    <p:sldId id="301" r:id="rId27"/>
    <p:sldId id="302" r:id="rId28"/>
    <p:sldId id="303" r:id="rId29"/>
    <p:sldId id="325" r:id="rId30"/>
    <p:sldId id="305" r:id="rId31"/>
    <p:sldId id="306" r:id="rId32"/>
    <p:sldId id="339" r:id="rId33"/>
    <p:sldId id="307" r:id="rId34"/>
    <p:sldId id="308" r:id="rId35"/>
    <p:sldId id="337" r:id="rId36"/>
    <p:sldId id="330" r:id="rId37"/>
    <p:sldId id="331" r:id="rId38"/>
    <p:sldId id="332" r:id="rId39"/>
    <p:sldId id="310" r:id="rId40"/>
    <p:sldId id="326" r:id="rId41"/>
    <p:sldId id="327" r:id="rId42"/>
    <p:sldId id="328" r:id="rId43"/>
    <p:sldId id="311" r:id="rId44"/>
    <p:sldId id="309" r:id="rId45"/>
    <p:sldId id="313" r:id="rId46"/>
    <p:sldId id="314" r:id="rId47"/>
    <p:sldId id="341" r:id="rId48"/>
    <p:sldId id="340" r:id="rId49"/>
    <p:sldId id="342" r:id="rId50"/>
    <p:sldId id="343" r:id="rId51"/>
    <p:sldId id="353" r:id="rId52"/>
    <p:sldId id="344" r:id="rId53"/>
    <p:sldId id="345" r:id="rId54"/>
    <p:sldId id="346" r:id="rId55"/>
    <p:sldId id="349" r:id="rId56"/>
    <p:sldId id="350" r:id="rId57"/>
    <p:sldId id="351" r:id="rId58"/>
    <p:sldId id="352" r:id="rId59"/>
    <p:sldId id="354" r:id="rId60"/>
    <p:sldId id="355" r:id="rId61"/>
    <p:sldId id="356" r:id="rId62"/>
    <p:sldId id="359" r:id="rId63"/>
    <p:sldId id="360" r:id="rId64"/>
    <p:sldId id="361" r:id="rId65"/>
    <p:sldId id="317" r:id="rId66"/>
    <p:sldId id="333" r:id="rId67"/>
    <p:sldId id="334" r:id="rId68"/>
    <p:sldId id="335" r:id="rId69"/>
    <p:sldId id="318" r:id="rId70"/>
    <p:sldId id="369" r:id="rId71"/>
    <p:sldId id="319" r:id="rId72"/>
    <p:sldId id="304" r:id="rId73"/>
    <p:sldId id="264" r:id="rId74"/>
    <p:sldId id="269" r:id="rId75"/>
    <p:sldId id="256" r:id="rId76"/>
    <p:sldId id="288" r:id="rId77"/>
    <p:sldId id="348" r:id="rId78"/>
    <p:sldId id="291" r:id="rId79"/>
    <p:sldId id="294" r:id="rId80"/>
    <p:sldId id="322" r:id="rId81"/>
    <p:sldId id="283" r:id="rId82"/>
  </p:sldIdLst>
  <p:sldSz cx="9144000" cy="5143500" type="screen16x9"/>
  <p:notesSz cx="6858000" cy="9144000"/>
  <p:custDataLst>
    <p:tags r:id="rId8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Akash Thakur (akasthak)" initials="AT(" lastIdx="2" clrIdx="1">
    <p:extLst>
      <p:ext uri="{19B8F6BF-5375-455C-9EA6-DF929625EA0E}">
        <p15:presenceInfo xmlns:p15="http://schemas.microsoft.com/office/powerpoint/2012/main" userId="S::akasthak@cisco.com::d11a1854-5b66-4c83-b189-223c2b067b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74D"/>
    <a:srgbClr val="86DBF2"/>
    <a:srgbClr val="049FD9"/>
    <a:srgbClr val="1FAED4"/>
    <a:srgbClr val="72C059"/>
    <a:srgbClr val="B2D171"/>
    <a:srgbClr val="B8E1D0"/>
    <a:srgbClr val="26194B"/>
    <a:srgbClr val="9891A0"/>
    <a:srgbClr val="1130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5285" autoAdjust="0"/>
  </p:normalViewPr>
  <p:slideViewPr>
    <p:cSldViewPr snapToGrid="0" snapToObjects="1" showGuides="1">
      <p:cViewPr>
        <p:scale>
          <a:sx n="75" d="100"/>
          <a:sy n="75" d="100"/>
        </p:scale>
        <p:origin x="1709" y="634"/>
      </p:cViewPr>
      <p:guideLst/>
    </p:cSldViewPr>
  </p:slideViewPr>
  <p:notesTextViewPr>
    <p:cViewPr>
      <p:scale>
        <a:sx n="100" d="100"/>
        <a:sy n="100" d="100"/>
      </p:scale>
      <p:origin x="0" y="0"/>
    </p:cViewPr>
  </p:notesTextViewPr>
  <p:sorterViewPr>
    <p:cViewPr>
      <p:scale>
        <a:sx n="180" d="100"/>
        <a:sy n="180" d="100"/>
      </p:scale>
      <p:origin x="0" y="12756"/>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6668935542139"/>
          <c:y val="8.6794395692896126E-2"/>
          <c:w val="0.58991791676860461"/>
          <c:h val="0.79864600928549156"/>
        </c:manualLayout>
      </c:layout>
      <c:pieChart>
        <c:varyColors val="1"/>
        <c:ser>
          <c:idx val="0"/>
          <c:order val="0"/>
          <c:tx>
            <c:strRef>
              <c:f>Sheet1!$B$1</c:f>
              <c:strCache>
                <c:ptCount val="1"/>
                <c:pt idx="0">
                  <c:v>Sales</c:v>
                </c:pt>
              </c:strCache>
            </c:strRef>
          </c:tx>
          <c:spPr>
            <a:ln>
              <a:solidFill>
                <a:schemeClr val="bg2"/>
              </a:solidFill>
            </a:ln>
          </c:spPr>
          <c:explosion val="28"/>
          <c:dPt>
            <c:idx val="0"/>
            <c:bubble3D val="0"/>
            <c:spPr>
              <a:solidFill>
                <a:schemeClr val="accent5"/>
              </a:solidFill>
              <a:ln w="19050">
                <a:solidFill>
                  <a:schemeClr val="bg2"/>
                </a:solidFill>
              </a:ln>
              <a:effectLst/>
            </c:spPr>
            <c:extLst>
              <c:ext xmlns:c16="http://schemas.microsoft.com/office/drawing/2014/chart" uri="{C3380CC4-5D6E-409C-BE32-E72D297353CC}">
                <c16:uniqueId val="{00000001-4CEF-495F-AF48-3ADD2AD2CC72}"/>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3-4CEF-495F-AF48-3ADD2AD2CC72}"/>
              </c:ext>
            </c:extLst>
          </c:dPt>
          <c:dPt>
            <c:idx val="2"/>
            <c:bubble3D val="0"/>
            <c:spPr>
              <a:solidFill>
                <a:schemeClr val="accent1"/>
              </a:solidFill>
              <a:ln w="19050">
                <a:solidFill>
                  <a:schemeClr val="bg2"/>
                </a:solidFill>
              </a:ln>
              <a:effectLst/>
            </c:spPr>
            <c:extLst>
              <c:ext xmlns:c16="http://schemas.microsoft.com/office/drawing/2014/chart" uri="{C3380CC4-5D6E-409C-BE32-E72D297353CC}">
                <c16:uniqueId val="{00000005-4CEF-495F-AF48-3ADD2AD2CC72}"/>
              </c:ext>
            </c:extLst>
          </c:dPt>
          <c:dPt>
            <c:idx val="3"/>
            <c:bubble3D val="0"/>
            <c:spPr>
              <a:solidFill>
                <a:schemeClr val="accent3"/>
              </a:solidFill>
              <a:ln w="19050">
                <a:solidFill>
                  <a:schemeClr val="bg2"/>
                </a:solidFill>
              </a:ln>
              <a:effectLst/>
            </c:spPr>
            <c:extLst>
              <c:ext xmlns:c16="http://schemas.microsoft.com/office/drawing/2014/chart" uri="{C3380CC4-5D6E-409C-BE32-E72D297353CC}">
                <c16:uniqueId val="{00000007-4CEF-495F-AF48-3ADD2AD2CC72}"/>
              </c:ext>
            </c:extLst>
          </c:dPt>
          <c:dLbls>
            <c:dLbl>
              <c:idx val="0"/>
              <c:layout>
                <c:manualLayout>
                  <c:x val="-0.14087379702537192"/>
                  <c:y val="0.1765148903276139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1400" dirty="0"/>
                      <a:t>Active</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884242958319394"/>
                      <c:h val="0.11171245746063828"/>
                    </c:manualLayout>
                  </c15:layout>
                  <c15:showDataLabelsRange val="0"/>
                </c:ext>
                <c:ext xmlns:c16="http://schemas.microsoft.com/office/drawing/2014/chart" uri="{C3380CC4-5D6E-409C-BE32-E72D297353CC}">
                  <c16:uniqueId val="{00000001-4CEF-495F-AF48-3ADD2AD2CC72}"/>
                </c:ext>
              </c:extLst>
            </c:dLbl>
            <c:dLbl>
              <c:idx val="1"/>
              <c:layout>
                <c:manualLayout>
                  <c:x val="-0.14155212506331455"/>
                  <c:y val="-0.14537424504254221"/>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r>
                      <a:rPr lang="en-US" sz="1400" dirty="0"/>
                      <a:t>Passive</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091130604288499"/>
                      <c:h val="9.881181071334022E-2"/>
                    </c:manualLayout>
                  </c15:layout>
                  <c15:showDataLabelsRange val="0"/>
                </c:ext>
                <c:ext xmlns:c16="http://schemas.microsoft.com/office/drawing/2014/chart" uri="{C3380CC4-5D6E-409C-BE32-E72D297353CC}">
                  <c16:uniqueId val="{00000003-4CEF-495F-AF48-3ADD2AD2CC72}"/>
                </c:ext>
              </c:extLst>
            </c:dLbl>
            <c:dLbl>
              <c:idx val="2"/>
              <c:layout>
                <c:manualLayout>
                  <c:x val="0.15989086890454482"/>
                  <c:y val="-0.14624716149775926"/>
                </c:manualLayout>
              </c:layout>
              <c:tx>
                <c:rich>
                  <a:bodyPr/>
                  <a:lstStyle/>
                  <a:p>
                    <a:r>
                      <a:rPr lang="en-US" sz="1400" dirty="0"/>
                      <a:t>Defensive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CEF-495F-AF48-3ADD2AD2CC72}"/>
                </c:ext>
              </c:extLst>
            </c:dLbl>
            <c:dLbl>
              <c:idx val="3"/>
              <c:layout>
                <c:manualLayout>
                  <c:x val="0.18153222897576399"/>
                  <c:y val="0.21468643510618762"/>
                </c:manualLayout>
              </c:layout>
              <c:tx>
                <c:rich>
                  <a:bodyPr/>
                  <a:lstStyle/>
                  <a:p>
                    <a:r>
                      <a:rPr lang="en-US" sz="1400" dirty="0"/>
                      <a:t>Offensive</a:t>
                    </a:r>
                  </a:p>
                </c:rich>
              </c:tx>
              <c:showLegendKey val="0"/>
              <c:showVal val="1"/>
              <c:showCatName val="0"/>
              <c:showSerName val="0"/>
              <c:showPercent val="0"/>
              <c:showBubbleSize val="0"/>
              <c:extLst>
                <c:ext xmlns:c15="http://schemas.microsoft.com/office/drawing/2012/chart" uri="{CE6537A1-D6FC-4f65-9D91-7224C49458BB}">
                  <c15:layout>
                    <c:manualLayout>
                      <c:w val="0.22110401993108988"/>
                      <c:h val="0.18518150487704035"/>
                    </c:manualLayout>
                  </c15:layout>
                  <c15:showDataLabelsRange val="0"/>
                </c:ext>
                <c:ext xmlns:c16="http://schemas.microsoft.com/office/drawing/2014/chart" uri="{C3380CC4-5D6E-409C-BE32-E72D297353CC}">
                  <c16:uniqueId val="{00000007-4CEF-495F-AF48-3ADD2AD2CC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4CEF-495F-AF48-3ADD2AD2CC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9/20/2020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9/20/2020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isco.jiveon.com/docs/DOC-66026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Short and relevant: Stay focused on what your audience cares about. Think about what you want them to know, feel and do. Then, say what you need to say and no more.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Bold and human: Be confident in your ideas and in the words you use to express them. Use clear, natural language to connect with your audience and make your message stick.</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Show what’s possible and make it real: We call this Dreaming and Doing. When we do it right it's powerful, inspiring, convincing and persuasive.</a:t>
            </a:r>
          </a:p>
          <a:p>
            <a:pPr eaLnBrk="1" hangingPunct="1">
              <a:spcBef>
                <a:spcPct val="0"/>
              </a:spcBef>
            </a:pPr>
            <a:endParaRPr lang="en-US" altLang="en-US" dirty="0">
              <a:ea typeface="ＭＳ Ｐゴシック" pitchFamily="34"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ea typeface="ＭＳ Ｐゴシック" pitchFamily="34" charset="-128"/>
              </a:rPr>
              <a:t>To learn more, download the brand language guidelines:</a:t>
            </a:r>
            <a:r>
              <a:rPr lang="en-US" sz="1200" kern="1200" dirty="0">
                <a:solidFill>
                  <a:schemeClr val="tx1"/>
                </a:solidFill>
                <a:latin typeface="+mn-lt"/>
                <a:ea typeface="ＭＳ Ｐゴシック" charset="0"/>
                <a:cs typeface="ＭＳ Ｐゴシック" charset="0"/>
              </a:rPr>
              <a:t> </a:t>
            </a:r>
            <a:r>
              <a:rPr lang="en-US" sz="1200" u="sng" kern="1200" dirty="0">
                <a:solidFill>
                  <a:schemeClr val="tx1"/>
                </a:solidFill>
                <a:effectLst/>
                <a:latin typeface="+mn-lt"/>
                <a:ea typeface="ＭＳ Ｐゴシック" charset="0"/>
                <a:cs typeface="ＭＳ Ｐゴシック" charset="0"/>
                <a:hlinkClick r:id="rId3"/>
              </a:rPr>
              <a:t>https://cisco.jiveon.com/docs/DOC-660269</a:t>
            </a:r>
            <a:endParaRPr lang="en-GB" sz="1200" kern="1200" dirty="0">
              <a:solidFill>
                <a:schemeClr val="tx1"/>
              </a:solidFill>
              <a:effectLst/>
              <a:latin typeface="+mn-lt"/>
              <a:ea typeface="ＭＳ Ｐゴシック" charset="0"/>
              <a:cs typeface="ＭＳ Ｐゴシック"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fontAlgn="base" hangingPunct="1">
              <a:spcBef>
                <a:spcPct val="0"/>
              </a:spcBef>
              <a:spcAft>
                <a:spcPct val="0"/>
              </a:spcAft>
            </a:pPr>
            <a:fld id="{E1A6D400-C829-4070-B5E9-1BF68645D698}" type="slidenum">
              <a:rPr lang="en-US" altLang="en-US" smtClean="0"/>
              <a:pPr eaLnBrk="1" fontAlgn="base" hangingPunct="1">
                <a:spcBef>
                  <a:spcPct val="0"/>
                </a:spcBef>
                <a:spcAft>
                  <a:spcPct val="0"/>
                </a:spcAft>
              </a:pPr>
              <a:t>2</a:t>
            </a:fld>
            <a:endParaRPr lang="en-US" altLang="en-US"/>
          </a:p>
        </p:txBody>
      </p:sp>
    </p:spTree>
    <p:extLst>
      <p:ext uri="{BB962C8B-B14F-4D97-AF65-F5344CB8AC3E}">
        <p14:creationId xmlns:p14="http://schemas.microsoft.com/office/powerpoint/2010/main" val="891678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927" y="-1"/>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288201" y="4373260"/>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3107242"/>
            <a:ext cx="7972248" cy="1252162"/>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pic>
        <p:nvPicPr>
          <p:cNvPr id="13" name="Picture 12" descr="A picture containing room&#10;&#10;Description automatically generated">
            <a:extLst>
              <a:ext uri="{FF2B5EF4-FFF2-40B4-BE49-F238E27FC236}">
                <a16:creationId xmlns:a16="http://schemas.microsoft.com/office/drawing/2014/main" id="{99BA51FC-43E7-467E-8030-2D3EDFBF2909}"/>
              </a:ext>
            </a:extLst>
          </p:cNvPr>
          <p:cNvPicPr>
            <a:picLocks noChangeAspect="1"/>
          </p:cNvPicPr>
          <p:nvPr userDrawn="1"/>
        </p:nvPicPr>
        <p:blipFill>
          <a:blip r:embed="rId2"/>
          <a:stretch>
            <a:fillRect/>
          </a:stretch>
        </p:blipFill>
        <p:spPr>
          <a:xfrm>
            <a:off x="7486091" y="118871"/>
            <a:ext cx="1530229" cy="33530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B0629C91-6F91-436D-BCCA-CF36AA3315CF}"/>
              </a:ext>
            </a:extLst>
          </p:cNvPr>
          <p:cNvPicPr>
            <a:picLocks noChangeAspect="1"/>
          </p:cNvPicPr>
          <p:nvPr userDrawn="1"/>
        </p:nvPicPr>
        <p:blipFill>
          <a:blip r:embed="rId3"/>
          <a:stretch>
            <a:fillRect/>
          </a:stretch>
        </p:blipFill>
        <p:spPr>
          <a:xfrm>
            <a:off x="31401" y="742274"/>
            <a:ext cx="6339319" cy="2375533"/>
          </a:xfrm>
          <a:prstGeom prst="rect">
            <a:avLst/>
          </a:prstGeom>
        </p:spPr>
      </p:pic>
      <p:pic>
        <p:nvPicPr>
          <p:cNvPr id="8" name="Picture 7" descr="A close up of a womans face&#10;&#10;Description automatically generated">
            <a:extLst>
              <a:ext uri="{FF2B5EF4-FFF2-40B4-BE49-F238E27FC236}">
                <a16:creationId xmlns:a16="http://schemas.microsoft.com/office/drawing/2014/main" id="{A39E2F39-0018-41F6-9758-9B4EEB1522C5}"/>
              </a:ext>
            </a:extLst>
          </p:cNvPr>
          <p:cNvPicPr>
            <a:picLocks noChangeAspect="1"/>
          </p:cNvPicPr>
          <p:nvPr userDrawn="1"/>
        </p:nvPicPr>
        <p:blipFill>
          <a:blip r:embed="rId4"/>
          <a:stretch>
            <a:fillRect/>
          </a:stretch>
        </p:blipFill>
        <p:spPr>
          <a:xfrm>
            <a:off x="189934" y="-965004"/>
            <a:ext cx="5970406" cy="5908117"/>
          </a:xfrm>
          <a:prstGeom prst="rect">
            <a:avLst/>
          </a:prstGeom>
        </p:spPr>
      </p:pic>
      <p:pic>
        <p:nvPicPr>
          <p:cNvPr id="14" name="Picture 13" descr="A picture containing shirt&#10;&#10;Description automatically generated">
            <a:extLst>
              <a:ext uri="{FF2B5EF4-FFF2-40B4-BE49-F238E27FC236}">
                <a16:creationId xmlns:a16="http://schemas.microsoft.com/office/drawing/2014/main" id="{D9F0F1CB-E937-4FE0-83B5-6E1F1A6D0FC9}"/>
              </a:ext>
            </a:extLst>
          </p:cNvPr>
          <p:cNvPicPr>
            <a:picLocks noChangeAspect="1"/>
          </p:cNvPicPr>
          <p:nvPr userDrawn="1"/>
        </p:nvPicPr>
        <p:blipFill rotWithShape="1">
          <a:blip r:embed="rId5"/>
          <a:srcRect l="50465" r="32158"/>
          <a:stretch/>
        </p:blipFill>
        <p:spPr>
          <a:xfrm>
            <a:off x="6795247" y="1164333"/>
            <a:ext cx="1818164" cy="1743850"/>
          </a:xfrm>
          <a:prstGeom prst="rect">
            <a:avLst/>
          </a:prstGeom>
        </p:spPr>
      </p:pic>
    </p:spTree>
    <p:extLst>
      <p:ext uri="{BB962C8B-B14F-4D97-AF65-F5344CB8AC3E}">
        <p14:creationId xmlns:p14="http://schemas.microsoft.com/office/powerpoint/2010/main" val="2318568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grpSp>
        <p:nvGrpSpPr>
          <p:cNvPr id="4" name="Group 3">
            <a:extLst>
              <a:ext uri="{FF2B5EF4-FFF2-40B4-BE49-F238E27FC236}">
                <a16:creationId xmlns:a16="http://schemas.microsoft.com/office/drawing/2014/main" id="{987436D1-6021-4216-9F3A-5FB8FA7A2DC6}"/>
              </a:ext>
            </a:extLst>
          </p:cNvPr>
          <p:cNvGrpSpPr/>
          <p:nvPr userDrawn="1"/>
        </p:nvGrpSpPr>
        <p:grpSpPr>
          <a:xfrm>
            <a:off x="8125352" y="4443840"/>
            <a:ext cx="1018647" cy="731837"/>
            <a:chOff x="7853078" y="4323972"/>
            <a:chExt cx="1331259" cy="956430"/>
          </a:xfrm>
        </p:grpSpPr>
        <p:pic>
          <p:nvPicPr>
            <p:cNvPr id="5" name="Picture 4" descr="A picture containing drawing&#10;&#10;Description automatically generated">
              <a:extLst>
                <a:ext uri="{FF2B5EF4-FFF2-40B4-BE49-F238E27FC236}">
                  <a16:creationId xmlns:a16="http://schemas.microsoft.com/office/drawing/2014/main" id="{ECD7F7D8-A5F2-4951-AE3D-55ADF36F2C3F}"/>
                </a:ext>
              </a:extLst>
            </p:cNvPr>
            <p:cNvPicPr>
              <a:picLocks noChangeAspect="1"/>
            </p:cNvPicPr>
            <p:nvPr userDrawn="1"/>
          </p:nvPicPr>
          <p:blipFill>
            <a:blip r:embed="rId2"/>
            <a:stretch>
              <a:fillRect/>
            </a:stretch>
          </p:blipFill>
          <p:spPr>
            <a:xfrm>
              <a:off x="7853078" y="4665506"/>
              <a:ext cx="1115527" cy="418021"/>
            </a:xfrm>
            <a:prstGeom prst="rect">
              <a:avLst/>
            </a:prstGeom>
          </p:spPr>
        </p:pic>
        <p:pic>
          <p:nvPicPr>
            <p:cNvPr id="6" name="Picture 5" descr="A close up of a womans face&#10;&#10;Description automatically generated">
              <a:extLst>
                <a:ext uri="{FF2B5EF4-FFF2-40B4-BE49-F238E27FC236}">
                  <a16:creationId xmlns:a16="http://schemas.microsoft.com/office/drawing/2014/main" id="{8FA01049-0C42-4AF6-BD62-526F729EF0DF}"/>
                </a:ext>
              </a:extLst>
            </p:cNvPr>
            <p:cNvPicPr>
              <a:picLocks noChangeAspect="1"/>
            </p:cNvPicPr>
            <p:nvPr userDrawn="1"/>
          </p:nvPicPr>
          <p:blipFill>
            <a:blip r:embed="rId3"/>
            <a:stretch>
              <a:fillRect/>
            </a:stretch>
          </p:blipFill>
          <p:spPr>
            <a:xfrm>
              <a:off x="8217824" y="4323972"/>
              <a:ext cx="966513" cy="956430"/>
            </a:xfrm>
            <a:prstGeom prst="rect">
              <a:avLst/>
            </a:prstGeom>
          </p:spPr>
        </p:pic>
      </p:gr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
        <p:nvSpPr>
          <p:cNvPr id="6" name="Rectangle 4"/>
          <p:cNvSpPr>
            <a:spLocks noChangeArrowheads="1"/>
          </p:cNvSpPr>
          <p:nvPr userDrawn="1"/>
        </p:nvSpPr>
        <p:spPr bwMode="ltGray">
          <a:xfrm>
            <a:off x="477679" y="4742907"/>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solidFill>
                <a:latin typeface="+mn-lt"/>
                <a:ea typeface="+mn-ea"/>
                <a:cs typeface="CiscoSans Thin"/>
              </a:rPr>
              <a:t>© 2020  Cisco and/or its affiliates. All rights reserved.   Cisco Confidential</a:t>
            </a:r>
          </a:p>
        </p:txBody>
      </p:sp>
      <p:sp>
        <p:nvSpPr>
          <p:cNvPr id="7" name="Rectangle 7"/>
          <p:cNvSpPr>
            <a:spLocks noChangeArrowheads="1"/>
          </p:cNvSpPr>
          <p:nvPr userDrawn="1"/>
        </p:nvSpPr>
        <p:spPr bwMode="ltGray">
          <a:xfrm>
            <a:off x="8515707" y="474290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bg2"/>
                </a:solidFill>
                <a:latin typeface="+mn-lt"/>
                <a:ea typeface="+mn-ea"/>
                <a:cs typeface="CiscoSans Thin"/>
              </a:rPr>
              <a:pPr algn="l" defTabSz="610744" rtl="0" fontAlgn="auto">
                <a:spcBef>
                  <a:spcPts val="0"/>
                </a:spcBef>
                <a:spcAft>
                  <a:spcPts val="0"/>
                </a:spcAft>
                <a:defRPr/>
              </a:pPr>
              <a:t>‹#›</a:t>
            </a:fld>
            <a:endParaRPr lang="en-US" sz="600" kern="1200" spc="20" baseline="0" dirty="0">
              <a:solidFill>
                <a:schemeClr val="bg2"/>
              </a:solidFill>
              <a:latin typeface="+mn-lt"/>
              <a:ea typeface="+mn-ea"/>
              <a:cs typeface="CiscoSans Thin"/>
            </a:endParaRPr>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D80CE9-CCF8-4318-8FF9-A6C281250479}"/>
              </a:ext>
            </a:extLst>
          </p:cNvPr>
          <p:cNvPicPr>
            <a:picLocks noChangeAspect="1"/>
          </p:cNvPicPr>
          <p:nvPr userDrawn="1"/>
        </p:nvPicPr>
        <p:blipFill rotWithShape="1">
          <a:blip r:embed="rId2">
            <a:biLevel thresh="75000"/>
          </a:blip>
          <a:srcRect l="11587" t="9799"/>
          <a:stretch/>
        </p:blipFill>
        <p:spPr>
          <a:xfrm>
            <a:off x="0" y="-1"/>
            <a:ext cx="4595841" cy="4639489"/>
          </a:xfrm>
          <a:prstGeom prst="rect">
            <a:avLst/>
          </a:prstGeom>
        </p:spPr>
      </p:pic>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pic>
        <p:nvPicPr>
          <p:cNvPr id="7" name="Picture 6" descr="A close up of a womans face&#10;&#10;Description automatically generated">
            <a:extLst>
              <a:ext uri="{FF2B5EF4-FFF2-40B4-BE49-F238E27FC236}">
                <a16:creationId xmlns:a16="http://schemas.microsoft.com/office/drawing/2014/main" id="{374ADA4B-25B8-4A95-B633-EECE24BF7017}"/>
              </a:ext>
            </a:extLst>
          </p:cNvPr>
          <p:cNvPicPr>
            <a:picLocks noChangeAspect="1"/>
          </p:cNvPicPr>
          <p:nvPr userDrawn="1"/>
        </p:nvPicPr>
        <p:blipFill>
          <a:blip r:embed="rId2">
            <a:duotone>
              <a:prstClr val="black"/>
              <a:schemeClr val="bg2">
                <a:tint val="45000"/>
                <a:satMod val="400000"/>
              </a:schemeClr>
            </a:duotone>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069041" y="-887521"/>
            <a:ext cx="7005917" cy="6932829"/>
          </a:xfrm>
          <a:prstGeom prst="rect">
            <a:avLst/>
          </a:prstGeom>
        </p:spPr>
      </p:pic>
    </p:spTree>
    <p:extLst>
      <p:ext uri="{BB962C8B-B14F-4D97-AF65-F5344CB8AC3E}">
        <p14:creationId xmlns:p14="http://schemas.microsoft.com/office/powerpoint/2010/main" val="2366031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456151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2940848"/>
            <a:ext cx="7972248" cy="1524000"/>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
        <p:nvSpPr>
          <p:cNvPr id="7" name="Rectangle 6">
            <a:extLst>
              <a:ext uri="{FF2B5EF4-FFF2-40B4-BE49-F238E27FC236}">
                <a16:creationId xmlns:a16="http://schemas.microsoft.com/office/drawing/2014/main" id="{5191EF8D-BD06-41CC-9FAE-3841F7A84452}"/>
              </a:ext>
            </a:extLst>
          </p:cNvPr>
          <p:cNvSpPr/>
          <p:nvPr userDrawn="1"/>
        </p:nvSpPr>
        <p:spPr>
          <a:xfrm>
            <a:off x="-2" y="1349"/>
            <a:ext cx="9144002" cy="44157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womans face&#10;&#10;Description automatically generated">
            <a:extLst>
              <a:ext uri="{FF2B5EF4-FFF2-40B4-BE49-F238E27FC236}">
                <a16:creationId xmlns:a16="http://schemas.microsoft.com/office/drawing/2014/main" id="{0546A472-96E6-43C4-8AF6-C90B6E6A0B0D}"/>
              </a:ext>
            </a:extLst>
          </p:cNvPr>
          <p:cNvPicPr>
            <a:picLocks noChangeAspect="1"/>
          </p:cNvPicPr>
          <p:nvPr userDrawn="1"/>
        </p:nvPicPr>
        <p:blipFill rotWithShape="1">
          <a:blip r:embed="rId2"/>
          <a:srcRect l="4304" t="29382"/>
          <a:stretch/>
        </p:blipFill>
        <p:spPr>
          <a:xfrm>
            <a:off x="6928" y="0"/>
            <a:ext cx="5713417" cy="417213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405A2BF-571F-4668-B331-FBC67CFE6F38}"/>
              </a:ext>
            </a:extLst>
          </p:cNvPr>
          <p:cNvPicPr>
            <a:picLocks noChangeAspect="1"/>
          </p:cNvPicPr>
          <p:nvPr userDrawn="1"/>
        </p:nvPicPr>
        <p:blipFill>
          <a:blip r:embed="rId3"/>
          <a:stretch>
            <a:fillRect/>
          </a:stretch>
        </p:blipFill>
        <p:spPr>
          <a:xfrm>
            <a:off x="40366" y="885694"/>
            <a:ext cx="5386839" cy="2018610"/>
          </a:xfrm>
          <a:prstGeom prst="rect">
            <a:avLst/>
          </a:prstGeom>
        </p:spPr>
      </p:pic>
      <p:pic>
        <p:nvPicPr>
          <p:cNvPr id="24" name="Picture 23" descr="A sign in the dark&#10;&#10;Description automatically generated">
            <a:extLst>
              <a:ext uri="{FF2B5EF4-FFF2-40B4-BE49-F238E27FC236}">
                <a16:creationId xmlns:a16="http://schemas.microsoft.com/office/drawing/2014/main" id="{BAA68EAF-A37F-4280-ABAC-04949F31266C}"/>
              </a:ext>
            </a:extLst>
          </p:cNvPr>
          <p:cNvPicPr>
            <a:picLocks noChangeAspect="1"/>
          </p:cNvPicPr>
          <p:nvPr userDrawn="1"/>
        </p:nvPicPr>
        <p:blipFill>
          <a:blip r:embed="rId4"/>
          <a:stretch>
            <a:fillRect/>
          </a:stretch>
        </p:blipFill>
        <p:spPr>
          <a:xfrm>
            <a:off x="7317165" y="114718"/>
            <a:ext cx="1643534" cy="251030"/>
          </a:xfrm>
          <a:prstGeom prst="rect">
            <a:avLst/>
          </a:prstGeom>
        </p:spPr>
      </p:pic>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dirty="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927" y="-1"/>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288201" y="4373260"/>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3107242"/>
            <a:ext cx="7972248" cy="1252162"/>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
        <p:nvSpPr>
          <p:cNvPr id="2" name="Rectangle 1">
            <a:extLst>
              <a:ext uri="{FF2B5EF4-FFF2-40B4-BE49-F238E27FC236}">
                <a16:creationId xmlns:a16="http://schemas.microsoft.com/office/drawing/2014/main" id="{7375430D-D679-4712-BCD9-B664CD0C604E}"/>
              </a:ext>
            </a:extLst>
          </p:cNvPr>
          <p:cNvSpPr/>
          <p:nvPr userDrawn="1"/>
        </p:nvSpPr>
        <p:spPr>
          <a:xfrm>
            <a:off x="6929" y="-19433"/>
            <a:ext cx="9144000" cy="45716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room&#10;&#10;Description automatically generated">
            <a:extLst>
              <a:ext uri="{FF2B5EF4-FFF2-40B4-BE49-F238E27FC236}">
                <a16:creationId xmlns:a16="http://schemas.microsoft.com/office/drawing/2014/main" id="{99BA51FC-43E7-467E-8030-2D3EDFBF2909}"/>
              </a:ext>
            </a:extLst>
          </p:cNvPr>
          <p:cNvPicPr>
            <a:picLocks noChangeAspect="1"/>
          </p:cNvPicPr>
          <p:nvPr userDrawn="1"/>
        </p:nvPicPr>
        <p:blipFill>
          <a:blip r:embed="rId2"/>
          <a:stretch>
            <a:fillRect/>
          </a:stretch>
        </p:blipFill>
        <p:spPr>
          <a:xfrm>
            <a:off x="7495056" y="65081"/>
            <a:ext cx="1530229" cy="335309"/>
          </a:xfrm>
          <a:prstGeom prst="rect">
            <a:avLst/>
          </a:prstGeom>
        </p:spPr>
      </p:pic>
      <p:pic>
        <p:nvPicPr>
          <p:cNvPr id="14" name="Picture 13" descr="A close up of a womans face&#10;&#10;Description automatically generated">
            <a:extLst>
              <a:ext uri="{FF2B5EF4-FFF2-40B4-BE49-F238E27FC236}">
                <a16:creationId xmlns:a16="http://schemas.microsoft.com/office/drawing/2014/main" id="{949F6086-D1ED-41E3-80B5-A50D4D3E1F61}"/>
              </a:ext>
            </a:extLst>
          </p:cNvPr>
          <p:cNvPicPr>
            <a:picLocks noChangeAspect="1"/>
          </p:cNvPicPr>
          <p:nvPr userDrawn="1"/>
        </p:nvPicPr>
        <p:blipFill rotWithShape="1">
          <a:blip r:embed="rId3"/>
          <a:srcRect l="4304" t="29990" b="-1"/>
          <a:stretch/>
        </p:blipFill>
        <p:spPr>
          <a:xfrm>
            <a:off x="-2037" y="0"/>
            <a:ext cx="5713417" cy="413629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E9DCBD3D-54E5-4E64-AA43-B352568F4339}"/>
              </a:ext>
            </a:extLst>
          </p:cNvPr>
          <p:cNvPicPr>
            <a:picLocks noChangeAspect="1"/>
          </p:cNvPicPr>
          <p:nvPr userDrawn="1"/>
        </p:nvPicPr>
        <p:blipFill>
          <a:blip r:embed="rId4"/>
          <a:stretch>
            <a:fillRect/>
          </a:stretch>
        </p:blipFill>
        <p:spPr>
          <a:xfrm>
            <a:off x="40366" y="858813"/>
            <a:ext cx="5386839" cy="2018610"/>
          </a:xfrm>
          <a:prstGeom prst="rect">
            <a:avLst/>
          </a:prstGeom>
        </p:spPr>
      </p:pic>
      <p:pic>
        <p:nvPicPr>
          <p:cNvPr id="16" name="Picture 15" descr="A picture containing shirt&#10;&#10;Description automatically generated">
            <a:extLst>
              <a:ext uri="{FF2B5EF4-FFF2-40B4-BE49-F238E27FC236}">
                <a16:creationId xmlns:a16="http://schemas.microsoft.com/office/drawing/2014/main" id="{39F679D8-639A-481A-B19A-577A090ABE06}"/>
              </a:ext>
            </a:extLst>
          </p:cNvPr>
          <p:cNvPicPr>
            <a:picLocks noChangeAspect="1"/>
          </p:cNvPicPr>
          <p:nvPr userDrawn="1"/>
        </p:nvPicPr>
        <p:blipFill rotWithShape="1">
          <a:blip r:embed="rId5"/>
          <a:srcRect l="50465" r="32158"/>
          <a:stretch/>
        </p:blipFill>
        <p:spPr>
          <a:xfrm>
            <a:off x="6373906" y="657401"/>
            <a:ext cx="2356046" cy="2259747"/>
          </a:xfrm>
          <a:prstGeom prst="rect">
            <a:avLst/>
          </a:prstGeom>
        </p:spPr>
      </p:pic>
    </p:spTree>
    <p:extLst>
      <p:ext uri="{BB962C8B-B14F-4D97-AF65-F5344CB8AC3E}">
        <p14:creationId xmlns:p14="http://schemas.microsoft.com/office/powerpoint/2010/main" val="2963582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3" name="Picture 2">
            <a:extLst>
              <a:ext uri="{FF2B5EF4-FFF2-40B4-BE49-F238E27FC236}">
                <a16:creationId xmlns:a16="http://schemas.microsoft.com/office/drawing/2014/main" id="{5B1F4A09-73B1-44A5-9520-21B275BAC6CC}"/>
              </a:ext>
            </a:extLst>
          </p:cNvPr>
          <p:cNvPicPr>
            <a:picLocks noChangeAspect="1"/>
          </p:cNvPicPr>
          <p:nvPr userDrawn="1"/>
        </p:nvPicPr>
        <p:blipFill rotWithShape="1">
          <a:blip r:embed="rId2">
            <a:duotone>
              <a:schemeClr val="accent1">
                <a:shade val="45000"/>
                <a:satMod val="135000"/>
              </a:schemeClr>
              <a:prstClr val="white"/>
            </a:duotone>
          </a:blip>
          <a:srcRect l="11587" t="9799"/>
          <a:stretch/>
        </p:blipFill>
        <p:spPr>
          <a:xfrm>
            <a:off x="0" y="-1"/>
            <a:ext cx="4595841" cy="4639489"/>
          </a:xfrm>
          <a:prstGeom prst="rect">
            <a:avLst/>
          </a:prstGeom>
        </p:spPr>
      </p:pic>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Rectangle 6">
            <a:extLst>
              <a:ext uri="{FF2B5EF4-FFF2-40B4-BE49-F238E27FC236}">
                <a16:creationId xmlns:a16="http://schemas.microsoft.com/office/drawing/2014/main" id="{5191EF8D-BD06-41CC-9FAE-3841F7A84452}"/>
              </a:ext>
            </a:extLst>
          </p:cNvPr>
          <p:cNvSpPr/>
          <p:nvPr userDrawn="1"/>
        </p:nvSpPr>
        <p:spPr>
          <a:xfrm>
            <a:off x="-5" y="1543244"/>
            <a:ext cx="9144002" cy="36098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2295388"/>
            <a:ext cx="7972248" cy="1524000"/>
          </a:xfrm>
          <a:prstGeom prst="rect">
            <a:avLst/>
          </a:prstGeom>
        </p:spPr>
        <p:txBody>
          <a:bodyPr>
            <a:noAutofit/>
          </a:bodyPr>
          <a:lstStyle>
            <a:lvl1pPr marL="183600" indent="-399968" algn="l">
              <a:lnSpc>
                <a:spcPct val="90000"/>
              </a:lnSpc>
              <a:defRPr sz="4000" b="0" i="1" spc="0" baseline="0">
                <a:solidFill>
                  <a:schemeClr val="bg2"/>
                </a:solidFill>
                <a:latin typeface="+mj-lt"/>
                <a:cs typeface="CiscoSans Thin"/>
              </a:defRPr>
            </a:lvl1pPr>
          </a:lstStyle>
          <a:p>
            <a:r>
              <a:rPr lang="en-US" dirty="0"/>
              <a:t>Click to edit Master title style</a:t>
            </a:r>
          </a:p>
        </p:txBody>
      </p:sp>
      <p:pic>
        <p:nvPicPr>
          <p:cNvPr id="6" name="Picture 5" descr="A picture containing shirt&#10;&#10;Description automatically generated">
            <a:extLst>
              <a:ext uri="{FF2B5EF4-FFF2-40B4-BE49-F238E27FC236}">
                <a16:creationId xmlns:a16="http://schemas.microsoft.com/office/drawing/2014/main" id="{167C8E2B-2537-49FD-9F49-0047347092AE}"/>
              </a:ext>
            </a:extLst>
          </p:cNvPr>
          <p:cNvPicPr>
            <a:picLocks noChangeAspect="1"/>
          </p:cNvPicPr>
          <p:nvPr userDrawn="1"/>
        </p:nvPicPr>
        <p:blipFill rotWithShape="1">
          <a:blip r:embed="rId2"/>
          <a:srcRect l="5834" r="11894"/>
          <a:stretch/>
        </p:blipFill>
        <p:spPr>
          <a:xfrm>
            <a:off x="6929" y="9622"/>
            <a:ext cx="7523018" cy="1524000"/>
          </a:xfrm>
          <a:prstGeom prst="rect">
            <a:avLst/>
          </a:prstGeom>
        </p:spPr>
      </p:pic>
      <p:sp>
        <p:nvSpPr>
          <p:cNvPr id="2" name="Rectangle 1">
            <a:extLst>
              <a:ext uri="{FF2B5EF4-FFF2-40B4-BE49-F238E27FC236}">
                <a16:creationId xmlns:a16="http://schemas.microsoft.com/office/drawing/2014/main" id="{265F1282-351F-43CE-841D-237404E9537A}"/>
              </a:ext>
            </a:extLst>
          </p:cNvPr>
          <p:cNvSpPr/>
          <p:nvPr userDrawn="1"/>
        </p:nvSpPr>
        <p:spPr>
          <a:xfrm>
            <a:off x="-5" y="1533622"/>
            <a:ext cx="9144005" cy="4571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0889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pic>
        <p:nvPicPr>
          <p:cNvPr id="4" name="Picture 3">
            <a:extLst>
              <a:ext uri="{FF2B5EF4-FFF2-40B4-BE49-F238E27FC236}">
                <a16:creationId xmlns:a16="http://schemas.microsoft.com/office/drawing/2014/main" id="{E4BDDF48-93ED-4D59-AE57-7E420D31DB7A}"/>
              </a:ext>
            </a:extLst>
          </p:cNvPr>
          <p:cNvPicPr>
            <a:picLocks noChangeAspect="1"/>
          </p:cNvPicPr>
          <p:nvPr userDrawn="1"/>
        </p:nvPicPr>
        <p:blipFill rotWithShape="1">
          <a:blip r:embed="rId2">
            <a:duotone>
              <a:schemeClr val="accent1">
                <a:shade val="45000"/>
                <a:satMod val="135000"/>
              </a:schemeClr>
              <a:prstClr val="white"/>
            </a:duotone>
          </a:blip>
          <a:srcRect l="11587" t="9799"/>
          <a:stretch/>
        </p:blipFill>
        <p:spPr>
          <a:xfrm>
            <a:off x="0" y="-1"/>
            <a:ext cx="4595841" cy="4639489"/>
          </a:xfrm>
          <a:prstGeom prst="rect">
            <a:avLst/>
          </a:prstGeom>
        </p:spPr>
      </p:pic>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BC5B7D6-0EEE-4F80-A8D9-40F5542CB7AE}"/>
              </a:ext>
            </a:extLst>
          </p:cNvPr>
          <p:cNvPicPr>
            <a:picLocks noChangeAspect="1"/>
          </p:cNvPicPr>
          <p:nvPr userDrawn="1"/>
        </p:nvPicPr>
        <p:blipFill rotWithShape="1">
          <a:blip r:embed="rId2">
            <a:biLevel thresh="75000"/>
          </a:blip>
          <a:srcRect l="11587" t="9799"/>
          <a:stretch/>
        </p:blipFill>
        <p:spPr>
          <a:xfrm>
            <a:off x="0" y="-1"/>
            <a:ext cx="4595841" cy="4639489"/>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6C57-3E50-46DB-BA12-EEC23B94191B}"/>
              </a:ext>
            </a:extLst>
          </p:cNvPr>
          <p:cNvPicPr>
            <a:picLocks noChangeAspect="1"/>
          </p:cNvPicPr>
          <p:nvPr userDrawn="1"/>
        </p:nvPicPr>
        <p:blipFill>
          <a:blip r:embed="rId3"/>
          <a:stretch>
            <a:fillRect/>
          </a:stretch>
        </p:blipFill>
        <p:spPr>
          <a:xfrm>
            <a:off x="8125352" y="4705174"/>
            <a:ext cx="853574" cy="319860"/>
          </a:xfrm>
          <a:prstGeom prst="rect">
            <a:avLst/>
          </a:prstGeom>
        </p:spPr>
      </p:pic>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grpSp>
        <p:nvGrpSpPr>
          <p:cNvPr id="5" name="Group 4">
            <a:extLst>
              <a:ext uri="{FF2B5EF4-FFF2-40B4-BE49-F238E27FC236}">
                <a16:creationId xmlns:a16="http://schemas.microsoft.com/office/drawing/2014/main" id="{6BC64348-0281-4B3C-88E5-C1F481EA6FD0}"/>
              </a:ext>
            </a:extLst>
          </p:cNvPr>
          <p:cNvGrpSpPr/>
          <p:nvPr userDrawn="1"/>
        </p:nvGrpSpPr>
        <p:grpSpPr>
          <a:xfrm>
            <a:off x="8125352" y="4443840"/>
            <a:ext cx="1018647" cy="731837"/>
            <a:chOff x="7853078" y="4323972"/>
            <a:chExt cx="1331259" cy="956430"/>
          </a:xfrm>
        </p:grpSpPr>
        <p:pic>
          <p:nvPicPr>
            <p:cNvPr id="7" name="Picture 6" descr="A picture containing drawing&#10;&#10;Description automatically generated">
              <a:extLst>
                <a:ext uri="{FF2B5EF4-FFF2-40B4-BE49-F238E27FC236}">
                  <a16:creationId xmlns:a16="http://schemas.microsoft.com/office/drawing/2014/main" id="{FF9C8516-216B-46C5-AA27-B9884A472B3C}"/>
                </a:ext>
              </a:extLst>
            </p:cNvPr>
            <p:cNvPicPr>
              <a:picLocks noChangeAspect="1"/>
            </p:cNvPicPr>
            <p:nvPr userDrawn="1"/>
          </p:nvPicPr>
          <p:blipFill>
            <a:blip r:embed="rId2"/>
            <a:stretch>
              <a:fillRect/>
            </a:stretch>
          </p:blipFill>
          <p:spPr>
            <a:xfrm>
              <a:off x="7853078" y="4665506"/>
              <a:ext cx="1115527" cy="418021"/>
            </a:xfrm>
            <a:prstGeom prst="rect">
              <a:avLst/>
            </a:prstGeom>
          </p:spPr>
        </p:pic>
        <p:pic>
          <p:nvPicPr>
            <p:cNvPr id="8" name="Picture 7" descr="A close up of a womans face&#10;&#10;Description automatically generated">
              <a:extLst>
                <a:ext uri="{FF2B5EF4-FFF2-40B4-BE49-F238E27FC236}">
                  <a16:creationId xmlns:a16="http://schemas.microsoft.com/office/drawing/2014/main" id="{E0BAC4A2-DB46-4AB6-8FDE-043897703806}"/>
                </a:ext>
              </a:extLst>
            </p:cNvPr>
            <p:cNvPicPr>
              <a:picLocks noChangeAspect="1"/>
            </p:cNvPicPr>
            <p:nvPr userDrawn="1"/>
          </p:nvPicPr>
          <p:blipFill>
            <a:blip r:embed="rId3"/>
            <a:stretch>
              <a:fillRect/>
            </a:stretch>
          </p:blipFill>
          <p:spPr>
            <a:xfrm>
              <a:off x="8217824" y="4323972"/>
              <a:ext cx="966513" cy="956430"/>
            </a:xfrm>
            <a:prstGeom prst="rect">
              <a:avLst/>
            </a:prstGeom>
          </p:spPr>
        </p:pic>
      </p:gr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399095" y="4742907"/>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lumMod val="65000"/>
                  </a:schemeClr>
                </a:solidFill>
                <a:latin typeface="+mn-lt"/>
                <a:ea typeface="+mn-ea"/>
                <a:cs typeface="CiscoSans Thin"/>
              </a:rPr>
              <a:t>© 2020  Cisco and/or its affiliates. All rights reserved.   Cisco Confidential</a:t>
            </a:r>
          </a:p>
        </p:txBody>
      </p:sp>
      <p:sp>
        <p:nvSpPr>
          <p:cNvPr id="4" name="Rectangle 7"/>
          <p:cNvSpPr>
            <a:spLocks noChangeArrowheads="1"/>
          </p:cNvSpPr>
          <p:nvPr userDrawn="1"/>
        </p:nvSpPr>
        <p:spPr bwMode="ltGray">
          <a:xfrm>
            <a:off x="4765078" y="478218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tx1">
                    <a:lumMod val="65000"/>
                  </a:schemeClr>
                </a:solidFill>
                <a:latin typeface="+mn-lt"/>
                <a:ea typeface="+mn-ea"/>
                <a:cs typeface="CiscoSans Thin"/>
              </a:rPr>
              <a:pPr algn="l" defTabSz="610744" rtl="0" fontAlgn="auto">
                <a:spcBef>
                  <a:spcPts val="0"/>
                </a:spcBef>
                <a:spcAft>
                  <a:spcPts val="0"/>
                </a:spcAft>
                <a:defRPr/>
              </a:pPr>
              <a:t>‹#›</a:t>
            </a:fld>
            <a:endParaRPr lang="en-US" sz="600" kern="1200" spc="20" baseline="0" dirty="0">
              <a:solidFill>
                <a:schemeClr val="tx1">
                  <a:lumMod val="65000"/>
                </a:schemeClr>
              </a:solidFill>
              <a:latin typeface="+mn-lt"/>
              <a:ea typeface="+mn-ea"/>
              <a:cs typeface="CiscoSans Thin"/>
            </a:endParaRPr>
          </a:p>
        </p:txBody>
      </p:sp>
      <p:grpSp>
        <p:nvGrpSpPr>
          <p:cNvPr id="7" name="Group 6">
            <a:extLst>
              <a:ext uri="{FF2B5EF4-FFF2-40B4-BE49-F238E27FC236}">
                <a16:creationId xmlns:a16="http://schemas.microsoft.com/office/drawing/2014/main" id="{46D98953-F01C-4A8F-99FA-A620963DF661}"/>
              </a:ext>
            </a:extLst>
          </p:cNvPr>
          <p:cNvGrpSpPr/>
          <p:nvPr userDrawn="1"/>
        </p:nvGrpSpPr>
        <p:grpSpPr>
          <a:xfrm>
            <a:off x="8125352" y="4443840"/>
            <a:ext cx="1018647" cy="731837"/>
            <a:chOff x="7853078" y="4323972"/>
            <a:chExt cx="1331259" cy="956430"/>
          </a:xfrm>
        </p:grpSpPr>
        <p:pic>
          <p:nvPicPr>
            <p:cNvPr id="8" name="Picture 7" descr="A picture containing drawing&#10;&#10;Description automatically generated">
              <a:extLst>
                <a:ext uri="{FF2B5EF4-FFF2-40B4-BE49-F238E27FC236}">
                  <a16:creationId xmlns:a16="http://schemas.microsoft.com/office/drawing/2014/main" id="{7BD29E27-7DD3-47E0-A682-23A3ABD53D82}"/>
                </a:ext>
              </a:extLst>
            </p:cNvPr>
            <p:cNvPicPr>
              <a:picLocks noChangeAspect="1"/>
            </p:cNvPicPr>
            <p:nvPr userDrawn="1"/>
          </p:nvPicPr>
          <p:blipFill>
            <a:blip r:embed="rId32"/>
            <a:stretch>
              <a:fillRect/>
            </a:stretch>
          </p:blipFill>
          <p:spPr>
            <a:xfrm>
              <a:off x="7853078" y="4665506"/>
              <a:ext cx="1115527" cy="418021"/>
            </a:xfrm>
            <a:prstGeom prst="rect">
              <a:avLst/>
            </a:prstGeom>
          </p:spPr>
        </p:pic>
        <p:pic>
          <p:nvPicPr>
            <p:cNvPr id="9" name="Picture 8" descr="A close up of a womans face&#10;&#10;Description automatically generated">
              <a:extLst>
                <a:ext uri="{FF2B5EF4-FFF2-40B4-BE49-F238E27FC236}">
                  <a16:creationId xmlns:a16="http://schemas.microsoft.com/office/drawing/2014/main" id="{2D927230-A282-412B-814A-176963DF7E8B}"/>
                </a:ext>
              </a:extLst>
            </p:cNvPr>
            <p:cNvPicPr>
              <a:picLocks noChangeAspect="1"/>
            </p:cNvPicPr>
            <p:nvPr userDrawn="1"/>
          </p:nvPicPr>
          <p:blipFill>
            <a:blip r:embed="rId33"/>
            <a:stretch>
              <a:fillRect/>
            </a:stretch>
          </p:blipFill>
          <p:spPr>
            <a:xfrm>
              <a:off x="8217824" y="4323972"/>
              <a:ext cx="966513" cy="956430"/>
            </a:xfrm>
            <a:prstGeom prst="rect">
              <a:avLst/>
            </a:prstGeom>
          </p:spPr>
        </p:pic>
      </p:grpSp>
    </p:spTree>
  </p:cSld>
  <p:clrMap bg1="lt1" tx1="dk1" bg2="lt2" tx2="dk2" accent1="accent1" accent2="accent2" accent3="accent3" accent4="accent4" accent5="accent5" accent6="accent6" hlink="hlink" folHlink="folHlink"/>
  <p:sldLayoutIdLst>
    <p:sldLayoutId id="2147484017" r:id="rId1"/>
    <p:sldLayoutId id="2147484014" r:id="rId2"/>
    <p:sldLayoutId id="2147484016" r:id="rId3"/>
    <p:sldLayoutId id="2147483874" r:id="rId4"/>
    <p:sldLayoutId id="2147484015" r:id="rId5"/>
    <p:sldLayoutId id="2147483876" r:id="rId6"/>
    <p:sldLayoutId id="2147484013" r:id="rId7"/>
    <p:sldLayoutId id="2147483982" r:id="rId8"/>
    <p:sldLayoutId id="2147483978" r:id="rId9"/>
    <p:sldLayoutId id="2147483979" r:id="rId10"/>
    <p:sldLayoutId id="2147483980" r:id="rId11"/>
    <p:sldLayoutId id="2147483981" r:id="rId12"/>
    <p:sldLayoutId id="2147483879" r:id="rId13"/>
    <p:sldLayoutId id="2147484018" r:id="rId14"/>
    <p:sldLayoutId id="2147483976" r:id="rId15"/>
    <p:sldLayoutId id="2147483885" r:id="rId16"/>
    <p:sldLayoutId id="2147484011" r:id="rId17"/>
    <p:sldLayoutId id="2147483985" r:id="rId18"/>
    <p:sldLayoutId id="2147483986" r:id="rId19"/>
    <p:sldLayoutId id="2147484012" r:id="rId20"/>
    <p:sldLayoutId id="2147483969" r:id="rId21"/>
    <p:sldLayoutId id="2147483968" r:id="rId22"/>
    <p:sldLayoutId id="2147483973" r:id="rId23"/>
    <p:sldLayoutId id="2147483967" r:id="rId24"/>
    <p:sldLayoutId id="2147483970" r:id="rId25"/>
    <p:sldLayoutId id="2147483987" r:id="rId26"/>
    <p:sldLayoutId id="2147483983" r:id="rId27"/>
    <p:sldLayoutId id="2147483971" r:id="rId28"/>
    <p:sldLayoutId id="2147483972" r:id="rId29"/>
    <p:sldLayoutId id="2147483897" r:id="rId3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dnsdumpster.com/"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s://who.is/whoi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eb.archive.org/web"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www.wappalyzer.com/" TargetMode="External"/><Relationship Id="rId2" Type="http://schemas.openxmlformats.org/officeDocument/2006/relationships/hyperlink" Target="https://builtwith.com/" TargetMode="Externa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haveibeenpwned.com/"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hyperlink" Target="https://www.wiman.m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exploit-db.com/ghdb/6467" TargetMode="External"/><Relationship Id="rId2" Type="http://schemas.openxmlformats.org/officeDocument/2006/relationships/hyperlink" Target="https://www.exploit-db.com/ghdb/6489" TargetMode="Externa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hyperlink" Target="https://www.exploit-db.com/ghdb/5843" TargetMode="External"/><Relationship Id="rId4" Type="http://schemas.openxmlformats.org/officeDocument/2006/relationships/hyperlink" Target="https://www.exploit-db.com/ghdb/642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exploit-db.com/ghdb/6351" TargetMode="External"/><Relationship Id="rId7" Type="http://schemas.openxmlformats.org/officeDocument/2006/relationships/hyperlink" Target="https://www.exploit-db.com/ghdb/6470" TargetMode="External"/><Relationship Id="rId2" Type="http://schemas.openxmlformats.org/officeDocument/2006/relationships/hyperlink" Target="https://www.exploit-db.com/ghdb/6510" TargetMode="External"/><Relationship Id="rId1" Type="http://schemas.openxmlformats.org/officeDocument/2006/relationships/slideLayout" Target="../slideLayouts/slideLayout15.xml"/><Relationship Id="rId6" Type="http://schemas.openxmlformats.org/officeDocument/2006/relationships/hyperlink" Target="https://www.exploit-db.com/ghdb/6524" TargetMode="External"/><Relationship Id="rId5" Type="http://schemas.openxmlformats.org/officeDocument/2006/relationships/hyperlink" Target="https://www.exploit-db.com/ghdb/6016" TargetMode="External"/><Relationship Id="rId4" Type="http://schemas.openxmlformats.org/officeDocument/2006/relationships/hyperlink" Target="https://www.exploit-db.com/ghdb/618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exploit-db.com/google-hacking-database"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s://pastebin.com/awqUq72B" TargetMode="External"/><Relationship Id="rId2" Type="http://schemas.openxmlformats.org/officeDocument/2006/relationships/hyperlink" Target="https://pastebin.com/UpNjLRaS" TargetMode="Externa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hyperlink" Target="http://archive.is/j6sgo"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hyperlink" Target="https://consumercomplaintscourt.com/linkyun-te-on-trying-unauthorised-transaction/" TargetMode="External"/><Relationship Id="rId3" Type="http://schemas.openxmlformats.org/officeDocument/2006/relationships/image" Target="../media/image89.png"/><Relationship Id="rId7" Type="http://schemas.openxmlformats.org/officeDocument/2006/relationships/hyperlink" Target="https://consumercomplaintscourt.com/paytm-fraud-via-linkyun-technology-private-limited/" TargetMode="External"/><Relationship Id="rId2" Type="http://schemas.openxmlformats.org/officeDocument/2006/relationships/image" Target="../media/image88.png"/><Relationship Id="rId1" Type="http://schemas.openxmlformats.org/officeDocument/2006/relationships/slideLayout" Target="../slideLayouts/slideLayout15.xml"/><Relationship Id="rId6" Type="http://schemas.openxmlformats.org/officeDocument/2006/relationships/hyperlink" Target="https://consumercomplaintscourt.com/money-deducted-by-linkyun-technology-through-uoi-linked/" TargetMode="External"/><Relationship Id="rId5" Type="http://schemas.openxmlformats.org/officeDocument/2006/relationships/hyperlink" Target="https://consumercomplaintscourt.com/lost-my-money-from-bank-cyber-crime/" TargetMode="External"/><Relationship Id="rId4" Type="http://schemas.openxmlformats.org/officeDocument/2006/relationships/image" Target="../media/image90.png"/><Relationship Id="rId9" Type="http://schemas.openxmlformats.org/officeDocument/2006/relationships/hyperlink" Target="https://consumerco/"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5" Type="http://schemas.openxmlformats.org/officeDocument/2006/relationships/image" Target="../media/image101.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tryhackme.com/" TargetMode="External"/><Relationship Id="rId1" Type="http://schemas.openxmlformats.org/officeDocument/2006/relationships/slideLayout" Target="../slideLayouts/slideLayout2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8FB71-541C-4693-B484-EFD944931633}"/>
              </a:ext>
            </a:extLst>
          </p:cNvPr>
          <p:cNvSpPr>
            <a:spLocks noGrp="1"/>
          </p:cNvSpPr>
          <p:nvPr>
            <p:ph type="body" sz="quarter" idx="11"/>
          </p:nvPr>
        </p:nvSpPr>
        <p:spPr>
          <a:xfrm>
            <a:off x="175558" y="4195970"/>
            <a:ext cx="3157364" cy="940904"/>
          </a:xfrm>
        </p:spPr>
        <p:txBody>
          <a:bodyPr/>
          <a:lstStyle/>
          <a:p>
            <a:r>
              <a:rPr lang="en-US" sz="1000" b="1" dirty="0"/>
              <a:t>Akash Thakur</a:t>
            </a:r>
          </a:p>
          <a:p>
            <a:r>
              <a:rPr lang="en-US" sz="1000" b="1" dirty="0"/>
              <a:t>Content Security TAC</a:t>
            </a:r>
          </a:p>
          <a:p>
            <a:r>
              <a:rPr lang="en-US" sz="1000" b="1" dirty="0"/>
              <a:t>Cisco</a:t>
            </a:r>
          </a:p>
          <a:p>
            <a:endParaRPr lang="en-US" sz="1000" b="1" dirty="0"/>
          </a:p>
        </p:txBody>
      </p:sp>
      <p:sp>
        <p:nvSpPr>
          <p:cNvPr id="3" name="Title 2">
            <a:extLst>
              <a:ext uri="{FF2B5EF4-FFF2-40B4-BE49-F238E27FC236}">
                <a16:creationId xmlns:a16="http://schemas.microsoft.com/office/drawing/2014/main" id="{145118EA-1D7F-4A84-9E89-659ED50E1246}"/>
              </a:ext>
            </a:extLst>
          </p:cNvPr>
          <p:cNvSpPr>
            <a:spLocks noGrp="1"/>
          </p:cNvSpPr>
          <p:nvPr>
            <p:ph type="ctrTitle"/>
          </p:nvPr>
        </p:nvSpPr>
        <p:spPr>
          <a:xfrm>
            <a:off x="175558" y="3061421"/>
            <a:ext cx="7972248" cy="1252162"/>
          </a:xfrm>
        </p:spPr>
        <p:txBody>
          <a:bodyPr/>
          <a:lstStyle/>
          <a:p>
            <a:r>
              <a:rPr lang="en-US" b="1" dirty="0"/>
              <a:t>OSINT NINJA</a:t>
            </a:r>
          </a:p>
        </p:txBody>
      </p:sp>
    </p:spTree>
    <p:extLst>
      <p:ext uri="{BB962C8B-B14F-4D97-AF65-F5344CB8AC3E}">
        <p14:creationId xmlns:p14="http://schemas.microsoft.com/office/powerpoint/2010/main" val="1826420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723202-3565-4888-860D-BA928CFD232E}"/>
              </a:ext>
            </a:extLst>
          </p:cNvPr>
          <p:cNvSpPr txBox="1"/>
          <p:nvPr/>
        </p:nvSpPr>
        <p:spPr>
          <a:xfrm>
            <a:off x="4220818" y="418511"/>
            <a:ext cx="4572000" cy="375552"/>
          </a:xfrm>
          <a:prstGeom prst="rect">
            <a:avLst/>
          </a:prstGeom>
          <a:noFill/>
        </p:spPr>
        <p:txBody>
          <a:bodyPr wrap="square">
            <a:spAutoFit/>
          </a:bodyPr>
          <a:lstStyle/>
          <a:p>
            <a:pPr marL="1828800" marR="0" indent="45720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OSINT Cycle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FE6198-AC66-4E45-A13D-E0DA58D1A5BF}"/>
              </a:ext>
            </a:extLst>
          </p:cNvPr>
          <p:cNvSpPr txBox="1"/>
          <p:nvPr/>
        </p:nvSpPr>
        <p:spPr>
          <a:xfrm>
            <a:off x="351181" y="910685"/>
            <a:ext cx="8541027" cy="3563411"/>
          </a:xfrm>
          <a:prstGeom prst="rect">
            <a:avLst/>
          </a:prstGeom>
          <a:noFill/>
        </p:spPr>
        <p:txBody>
          <a:bodyPr wrap="square">
            <a:spAutoFit/>
          </a:bodyPr>
          <a:lstStyle/>
          <a:p>
            <a:pPr marL="0" marR="0" indent="457200">
              <a:lnSpc>
                <a:spcPct val="107000"/>
              </a:lnSpc>
              <a:spcBef>
                <a:spcPts val="0"/>
              </a:spcBef>
              <a:spcAft>
                <a:spcPts val="8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“Every input comes from some other input’s output” - Joe Gray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Ingest data -&gt; Check for fidelity -&gt; Check for Intelligence -&gt; Logic check -&gt; Is information relevant -&gt; Push data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endParaRPr lang="en-US" sz="1800" i="1" dirty="0">
              <a:effectLst/>
              <a:latin typeface="Calibri" panose="020F0502020204030204" pitchFamily="34" charset="0"/>
              <a:ea typeface="Times New Roman" panose="02020603050405020304" pitchFamily="18" charset="0"/>
              <a:cs typeface="Calibri" panose="020F0502020204030204" pitchFamily="34" charset="0"/>
            </a:endParaRPr>
          </a:p>
          <a:p>
            <a:pPr marL="91440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Does this collaborate with other sources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Why does this matter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Does this make any sense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Does it need to go through workflow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21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DBAEEB-8E76-4E04-89BA-07CAE48998FA}"/>
              </a:ext>
            </a:extLst>
          </p:cNvPr>
          <p:cNvSpPr txBox="1"/>
          <p:nvPr/>
        </p:nvSpPr>
        <p:spPr>
          <a:xfrm>
            <a:off x="556591" y="1090222"/>
            <a:ext cx="7891670" cy="3567195"/>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Do you regularly check your privacy online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People do not take privacy seriously</a:t>
            </a:r>
            <a:endParaRPr lang="en-US" sz="18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Internet and tools have made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osinf</a:t>
            </a:r>
            <a:r>
              <a:rPr lang="en-US" sz="1800" dirty="0">
                <a:effectLst/>
                <a:latin typeface="Calibri" panose="020F0502020204030204" pitchFamily="34" charset="0"/>
                <a:ea typeface="Times New Roman" panose="02020603050405020304" pitchFamily="18" charset="0"/>
                <a:cs typeface="Calibri" panose="020F0502020204030204" pitchFamily="34" charset="0"/>
              </a:rPr>
              <a:t> really easy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Social Media needs a strict privacy check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and Privacy Regulations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Fact check</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F752A25-6D77-4874-9E11-C9919F5EE743}"/>
              </a:ext>
            </a:extLst>
          </p:cNvPr>
          <p:cNvSpPr txBox="1"/>
          <p:nvPr/>
        </p:nvSpPr>
        <p:spPr>
          <a:xfrm>
            <a:off x="2126974" y="266111"/>
            <a:ext cx="4572000" cy="375552"/>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WHY SO IMPORANT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819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A423C-ECBD-4FDB-8885-90E5C04554FD}"/>
              </a:ext>
            </a:extLst>
          </p:cNvPr>
          <p:cNvPicPr>
            <a:picLocks noChangeAspect="1"/>
          </p:cNvPicPr>
          <p:nvPr/>
        </p:nvPicPr>
        <p:blipFill>
          <a:blip r:embed="rId2"/>
          <a:stretch>
            <a:fillRect/>
          </a:stretch>
        </p:blipFill>
        <p:spPr>
          <a:xfrm>
            <a:off x="2001077" y="593410"/>
            <a:ext cx="4929809" cy="690933"/>
          </a:xfrm>
          <a:prstGeom prst="rect">
            <a:avLst/>
          </a:prstGeom>
        </p:spPr>
      </p:pic>
      <p:pic>
        <p:nvPicPr>
          <p:cNvPr id="6" name="Picture 5">
            <a:extLst>
              <a:ext uri="{FF2B5EF4-FFF2-40B4-BE49-F238E27FC236}">
                <a16:creationId xmlns:a16="http://schemas.microsoft.com/office/drawing/2014/main" id="{7D4CFABF-6594-4AED-9206-84ED3BDA21D0}"/>
              </a:ext>
            </a:extLst>
          </p:cNvPr>
          <p:cNvPicPr>
            <a:picLocks noChangeAspect="1"/>
          </p:cNvPicPr>
          <p:nvPr/>
        </p:nvPicPr>
        <p:blipFill>
          <a:blip r:embed="rId3"/>
          <a:stretch>
            <a:fillRect/>
          </a:stretch>
        </p:blipFill>
        <p:spPr>
          <a:xfrm>
            <a:off x="2690191" y="1795669"/>
            <a:ext cx="3173895" cy="2478157"/>
          </a:xfrm>
          <a:prstGeom prst="rect">
            <a:avLst/>
          </a:prstGeom>
        </p:spPr>
      </p:pic>
    </p:spTree>
    <p:extLst>
      <p:ext uri="{BB962C8B-B14F-4D97-AF65-F5344CB8AC3E}">
        <p14:creationId xmlns:p14="http://schemas.microsoft.com/office/powerpoint/2010/main" val="2159162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C29ECE-23FF-4AA5-901A-9DE0541F825F}"/>
              </a:ext>
            </a:extLst>
          </p:cNvPr>
          <p:cNvPicPr>
            <a:picLocks noChangeAspect="1"/>
          </p:cNvPicPr>
          <p:nvPr/>
        </p:nvPicPr>
        <p:blipFill>
          <a:blip r:embed="rId2"/>
          <a:stretch>
            <a:fillRect/>
          </a:stretch>
        </p:blipFill>
        <p:spPr>
          <a:xfrm>
            <a:off x="4966944" y="472440"/>
            <a:ext cx="3602159" cy="4198620"/>
          </a:xfrm>
          <a:prstGeom prst="rect">
            <a:avLst/>
          </a:prstGeom>
        </p:spPr>
      </p:pic>
      <p:sp>
        <p:nvSpPr>
          <p:cNvPr id="4" name="Rectangle 3">
            <a:extLst>
              <a:ext uri="{FF2B5EF4-FFF2-40B4-BE49-F238E27FC236}">
                <a16:creationId xmlns:a16="http://schemas.microsoft.com/office/drawing/2014/main" id="{C8D24A19-16F6-46F3-BBE0-563879CD1442}"/>
              </a:ext>
            </a:extLst>
          </p:cNvPr>
          <p:cNvSpPr/>
          <p:nvPr/>
        </p:nvSpPr>
        <p:spPr>
          <a:xfrm>
            <a:off x="722604" y="371147"/>
            <a:ext cx="583813" cy="4401205"/>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a:t>
            </a:r>
          </a:p>
        </p:txBody>
      </p:sp>
      <p:pic>
        <p:nvPicPr>
          <p:cNvPr id="6" name="Picture 5">
            <a:extLst>
              <a:ext uri="{FF2B5EF4-FFF2-40B4-BE49-F238E27FC236}">
                <a16:creationId xmlns:a16="http://schemas.microsoft.com/office/drawing/2014/main" id="{482BA38C-E046-4A07-8A49-114F10D5207D}"/>
              </a:ext>
            </a:extLst>
          </p:cNvPr>
          <p:cNvPicPr>
            <a:picLocks noChangeAspect="1"/>
          </p:cNvPicPr>
          <p:nvPr/>
        </p:nvPicPr>
        <p:blipFill>
          <a:blip r:embed="rId3"/>
          <a:stretch>
            <a:fillRect/>
          </a:stretch>
        </p:blipFill>
        <p:spPr>
          <a:xfrm>
            <a:off x="1903382" y="947736"/>
            <a:ext cx="2466596" cy="3248025"/>
          </a:xfrm>
          <a:prstGeom prst="rect">
            <a:avLst/>
          </a:prstGeom>
        </p:spPr>
      </p:pic>
    </p:spTree>
    <p:extLst>
      <p:ext uri="{BB962C8B-B14F-4D97-AF65-F5344CB8AC3E}">
        <p14:creationId xmlns:p14="http://schemas.microsoft.com/office/powerpoint/2010/main" val="2676277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26A47-CD24-4750-AA4A-555A439E6122}"/>
              </a:ext>
            </a:extLst>
          </p:cNvPr>
          <p:cNvPicPr>
            <a:picLocks noChangeAspect="1"/>
          </p:cNvPicPr>
          <p:nvPr/>
        </p:nvPicPr>
        <p:blipFill>
          <a:blip r:embed="rId2"/>
          <a:stretch>
            <a:fillRect/>
          </a:stretch>
        </p:blipFill>
        <p:spPr>
          <a:xfrm>
            <a:off x="4954298" y="640080"/>
            <a:ext cx="3719169" cy="4198620"/>
          </a:xfrm>
          <a:prstGeom prst="rect">
            <a:avLst/>
          </a:prstGeom>
        </p:spPr>
      </p:pic>
      <p:pic>
        <p:nvPicPr>
          <p:cNvPr id="5" name="Picture 4">
            <a:extLst>
              <a:ext uri="{FF2B5EF4-FFF2-40B4-BE49-F238E27FC236}">
                <a16:creationId xmlns:a16="http://schemas.microsoft.com/office/drawing/2014/main" id="{D4A014C5-4AB0-4630-A5E2-A594087E8B7F}"/>
              </a:ext>
            </a:extLst>
          </p:cNvPr>
          <p:cNvPicPr>
            <a:picLocks noChangeAspect="1"/>
          </p:cNvPicPr>
          <p:nvPr/>
        </p:nvPicPr>
        <p:blipFill>
          <a:blip r:embed="rId3"/>
          <a:stretch>
            <a:fillRect/>
          </a:stretch>
        </p:blipFill>
        <p:spPr>
          <a:xfrm>
            <a:off x="749341" y="640080"/>
            <a:ext cx="3440362" cy="4198620"/>
          </a:xfrm>
          <a:prstGeom prst="rect">
            <a:avLst/>
          </a:prstGeom>
        </p:spPr>
      </p:pic>
      <p:pic>
        <p:nvPicPr>
          <p:cNvPr id="6" name="Picture 5">
            <a:extLst>
              <a:ext uri="{FF2B5EF4-FFF2-40B4-BE49-F238E27FC236}">
                <a16:creationId xmlns:a16="http://schemas.microsoft.com/office/drawing/2014/main" id="{ECEF3EC4-CFC5-4751-843F-159408AA5AAD}"/>
              </a:ext>
            </a:extLst>
          </p:cNvPr>
          <p:cNvPicPr>
            <a:picLocks noChangeAspect="1"/>
          </p:cNvPicPr>
          <p:nvPr/>
        </p:nvPicPr>
        <p:blipFill>
          <a:blip r:embed="rId4"/>
          <a:stretch>
            <a:fillRect/>
          </a:stretch>
        </p:blipFill>
        <p:spPr>
          <a:xfrm>
            <a:off x="4190323" y="2159605"/>
            <a:ext cx="763975" cy="824289"/>
          </a:xfrm>
          <a:prstGeom prst="rect">
            <a:avLst/>
          </a:prstGeom>
        </p:spPr>
      </p:pic>
    </p:spTree>
    <p:extLst>
      <p:ext uri="{BB962C8B-B14F-4D97-AF65-F5344CB8AC3E}">
        <p14:creationId xmlns:p14="http://schemas.microsoft.com/office/powerpoint/2010/main" val="1973517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8FCC3-05EC-41EE-BFC3-47A54DA4A431}"/>
              </a:ext>
            </a:extLst>
          </p:cNvPr>
          <p:cNvPicPr>
            <a:picLocks noChangeAspect="1"/>
          </p:cNvPicPr>
          <p:nvPr/>
        </p:nvPicPr>
        <p:blipFill>
          <a:blip r:embed="rId2"/>
          <a:stretch>
            <a:fillRect/>
          </a:stretch>
        </p:blipFill>
        <p:spPr>
          <a:xfrm>
            <a:off x="1838325" y="4092776"/>
            <a:ext cx="5467350" cy="982821"/>
          </a:xfrm>
          <a:prstGeom prst="rect">
            <a:avLst/>
          </a:prstGeom>
        </p:spPr>
      </p:pic>
      <p:pic>
        <p:nvPicPr>
          <p:cNvPr id="4" name="Picture 3">
            <a:extLst>
              <a:ext uri="{FF2B5EF4-FFF2-40B4-BE49-F238E27FC236}">
                <a16:creationId xmlns:a16="http://schemas.microsoft.com/office/drawing/2014/main" id="{FBD65062-7D1E-4057-AA96-0AAF4F11E42C}"/>
              </a:ext>
            </a:extLst>
          </p:cNvPr>
          <p:cNvPicPr>
            <a:picLocks noChangeAspect="1"/>
          </p:cNvPicPr>
          <p:nvPr/>
        </p:nvPicPr>
        <p:blipFill>
          <a:blip r:embed="rId3"/>
          <a:stretch>
            <a:fillRect/>
          </a:stretch>
        </p:blipFill>
        <p:spPr>
          <a:xfrm>
            <a:off x="838200" y="277950"/>
            <a:ext cx="3371141" cy="3713231"/>
          </a:xfrm>
          <a:prstGeom prst="rect">
            <a:avLst/>
          </a:prstGeom>
        </p:spPr>
      </p:pic>
      <p:pic>
        <p:nvPicPr>
          <p:cNvPr id="5" name="Picture 4">
            <a:extLst>
              <a:ext uri="{FF2B5EF4-FFF2-40B4-BE49-F238E27FC236}">
                <a16:creationId xmlns:a16="http://schemas.microsoft.com/office/drawing/2014/main" id="{805F84EA-6133-4C06-82BA-E5C12501BF2D}"/>
              </a:ext>
            </a:extLst>
          </p:cNvPr>
          <p:cNvPicPr>
            <a:picLocks noChangeAspect="1"/>
          </p:cNvPicPr>
          <p:nvPr/>
        </p:nvPicPr>
        <p:blipFill>
          <a:blip r:embed="rId4"/>
          <a:stretch>
            <a:fillRect/>
          </a:stretch>
        </p:blipFill>
        <p:spPr>
          <a:xfrm>
            <a:off x="4480559" y="274461"/>
            <a:ext cx="3371141" cy="3716720"/>
          </a:xfrm>
          <a:prstGeom prst="rect">
            <a:avLst/>
          </a:prstGeom>
        </p:spPr>
      </p:pic>
    </p:spTree>
    <p:extLst>
      <p:ext uri="{BB962C8B-B14F-4D97-AF65-F5344CB8AC3E}">
        <p14:creationId xmlns:p14="http://schemas.microsoft.com/office/powerpoint/2010/main" val="3019142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73268E-A2B4-4C2C-AB4A-E2B38B0B8E7F}"/>
              </a:ext>
            </a:extLst>
          </p:cNvPr>
          <p:cNvSpPr txBox="1"/>
          <p:nvPr/>
        </p:nvSpPr>
        <p:spPr>
          <a:xfrm>
            <a:off x="14412" y="797082"/>
            <a:ext cx="4636770" cy="2793329"/>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A company ABC.COM publishes opening for security engineers with desired skills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	Can you guess what intelligence 	context can be developed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a:p>
            <a:pPr marL="914400" marR="0">
              <a:lnSpc>
                <a:spcPct val="107000"/>
              </a:lnSpc>
              <a:spcBef>
                <a:spcPts val="0"/>
              </a:spcBef>
              <a:spcAft>
                <a:spcPts val="800"/>
              </a:spcAft>
            </a:pPr>
            <a:endParaRPr lang="en-US" sz="2000" b="1" dirty="0">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endParaRPr lang="en-US"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8D2B9A5F-0513-4B36-A90C-C9D3E666B563}"/>
              </a:ext>
            </a:extLst>
          </p:cNvPr>
          <p:cNvSpPr txBox="1"/>
          <p:nvPr/>
        </p:nvSpPr>
        <p:spPr>
          <a:xfrm>
            <a:off x="4704522" y="262798"/>
            <a:ext cx="4572000" cy="375552"/>
          </a:xfrm>
          <a:prstGeom prst="rect">
            <a:avLst/>
          </a:prstGeom>
          <a:noFill/>
        </p:spPr>
        <p:txBody>
          <a:bodyPr wrap="square">
            <a:spAutoFit/>
          </a:bodyPr>
          <a:lstStyle/>
          <a:p>
            <a:pPr marL="18288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Examples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6951E84-3CCD-4CD4-94A4-893A1EB68295}"/>
              </a:ext>
            </a:extLst>
          </p:cNvPr>
          <p:cNvSpPr txBox="1"/>
          <p:nvPr/>
        </p:nvSpPr>
        <p:spPr>
          <a:xfrm>
            <a:off x="4651182" y="797082"/>
            <a:ext cx="4439478" cy="2361416"/>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An employee posts on social media with it’s Company ID card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Can you guess any social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osinf</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 intelligence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p>
          <a:p>
            <a:pPr marL="0" marR="0">
              <a:lnSpc>
                <a:spcPct val="107000"/>
              </a:lnSpc>
              <a:spcBef>
                <a:spcPts val="0"/>
              </a:spcBef>
              <a:spcAft>
                <a:spcPts val="800"/>
              </a:spcAft>
            </a:pPr>
            <a:endParaRPr lang="en-US" sz="20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6" name="TextBox 5">
            <a:extLst>
              <a:ext uri="{FF2B5EF4-FFF2-40B4-BE49-F238E27FC236}">
                <a16:creationId xmlns:a16="http://schemas.microsoft.com/office/drawing/2014/main" id="{6C8ED5DB-8392-4C8F-8200-0451A71BDC8D}"/>
              </a:ext>
            </a:extLst>
          </p:cNvPr>
          <p:cNvSpPr txBox="1"/>
          <p:nvPr/>
        </p:nvSpPr>
        <p:spPr>
          <a:xfrm>
            <a:off x="-325755" y="3432949"/>
            <a:ext cx="4636770" cy="1264642"/>
          </a:xfrm>
          <a:prstGeom prst="rect">
            <a:avLst/>
          </a:prstGeom>
          <a:noFill/>
        </p:spPr>
        <p:txBody>
          <a:bodyPr wrap="square">
            <a:spAutoFit/>
          </a:bodyPr>
          <a:lstStyle/>
          <a:p>
            <a:pPr marL="914400" marR="0">
              <a:lnSpc>
                <a:spcPct val="107000"/>
              </a:lnSpc>
              <a:spcBef>
                <a:spcPts val="0"/>
              </a:spcBef>
              <a:spcAft>
                <a:spcPts val="800"/>
              </a:spcAft>
            </a:pPr>
            <a:r>
              <a:rPr lang="en-US" sz="1800" b="1" i="1" u="sng" dirty="0">
                <a:effectLst/>
                <a:latin typeface="Calibri" panose="020F0502020204030204" pitchFamily="34" charset="0"/>
                <a:ea typeface="Times New Roman" panose="02020603050405020304" pitchFamily="18" charset="0"/>
                <a:cs typeface="Calibri" panose="020F0502020204030204" pitchFamily="34" charset="0"/>
              </a:rPr>
              <a:t>Ans: Firewalls, Web Security Products, Threat Intelligence Platforms, Processes and Standards Used</a:t>
            </a:r>
            <a:endParaRPr lang="en-US" sz="1800" i="1" u="sng"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A204BC8-5732-4A7F-B449-4ECE334D988D}"/>
              </a:ext>
            </a:extLst>
          </p:cNvPr>
          <p:cNvSpPr txBox="1"/>
          <p:nvPr/>
        </p:nvSpPr>
        <p:spPr>
          <a:xfrm>
            <a:off x="4590222" y="3270607"/>
            <a:ext cx="4800600" cy="1367234"/>
          </a:xfrm>
          <a:prstGeom prst="rect">
            <a:avLst/>
          </a:prstGeom>
          <a:noFill/>
        </p:spPr>
        <p:txBody>
          <a:bodyPr wrap="square">
            <a:spAutoFit/>
          </a:bodyPr>
          <a:lstStyle/>
          <a:p>
            <a:pPr marL="0" marR="0">
              <a:lnSpc>
                <a:spcPct val="107000"/>
              </a:lnSpc>
              <a:spcBef>
                <a:spcPts val="0"/>
              </a:spcBef>
              <a:spcAft>
                <a:spcPts val="800"/>
              </a:spcAft>
            </a:pPr>
            <a:r>
              <a:rPr lang="en-US" sz="1800" b="1" i="1" u="sng" dirty="0">
                <a:effectLst/>
                <a:latin typeface="Calibri" panose="020F0502020204030204" pitchFamily="34" charset="0"/>
                <a:ea typeface="Times New Roman" panose="02020603050405020304" pitchFamily="18" charset="0"/>
                <a:cs typeface="Calibri" panose="020F0502020204030204" pitchFamily="34" charset="0"/>
              </a:rPr>
              <a:t>Ans: You can guess about id number patterns, templates </a:t>
            </a:r>
            <a:r>
              <a:rPr lang="en-US" sz="1800" b="1" i="1" u="sng" dirty="0" err="1">
                <a:effectLst/>
                <a:latin typeface="Calibri" panose="020F0502020204030204" pitchFamily="34" charset="0"/>
                <a:ea typeface="Times New Roman" panose="02020603050405020304" pitchFamily="18" charset="0"/>
                <a:cs typeface="Calibri" panose="020F0502020204030204" pitchFamily="34" charset="0"/>
              </a:rPr>
              <a:t>etc</a:t>
            </a:r>
            <a:r>
              <a:rPr lang="en-US" sz="1800" b="1" i="1" u="sng"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i="1" u="sng"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i="1" u="sng" dirty="0">
                <a:effectLst/>
                <a:latin typeface="Calibri" panose="020F0502020204030204" pitchFamily="34" charset="0"/>
                <a:ea typeface="Times New Roman" panose="02020603050405020304" pitchFamily="18" charset="0"/>
                <a:cs typeface="Calibri" panose="020F0502020204030204" pitchFamily="34" charset="0"/>
              </a:rPr>
              <a:t>Bad actors use this to create fake cards by combining this with RFID cloning techniques</a:t>
            </a:r>
            <a:endParaRPr lang="en-US" sz="1800" i="1" u="sng"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0409171-68C6-48EA-8655-3C77EF4DA036}"/>
              </a:ext>
            </a:extLst>
          </p:cNvPr>
          <p:cNvPicPr>
            <a:picLocks noChangeAspect="1"/>
          </p:cNvPicPr>
          <p:nvPr/>
        </p:nvPicPr>
        <p:blipFill>
          <a:blip r:embed="rId2"/>
          <a:stretch>
            <a:fillRect/>
          </a:stretch>
        </p:blipFill>
        <p:spPr>
          <a:xfrm>
            <a:off x="5067300" y="82642"/>
            <a:ext cx="791527" cy="809598"/>
          </a:xfrm>
          <a:prstGeom prst="rect">
            <a:avLst/>
          </a:prstGeom>
        </p:spPr>
      </p:pic>
      <p:pic>
        <p:nvPicPr>
          <p:cNvPr id="12" name="Picture 11">
            <a:extLst>
              <a:ext uri="{FF2B5EF4-FFF2-40B4-BE49-F238E27FC236}">
                <a16:creationId xmlns:a16="http://schemas.microsoft.com/office/drawing/2014/main" id="{DB081155-AE5D-4583-AA34-2F0C3F287EF1}"/>
              </a:ext>
            </a:extLst>
          </p:cNvPr>
          <p:cNvPicPr>
            <a:picLocks noChangeAspect="1"/>
          </p:cNvPicPr>
          <p:nvPr/>
        </p:nvPicPr>
        <p:blipFill>
          <a:blip r:embed="rId3"/>
          <a:stretch>
            <a:fillRect/>
          </a:stretch>
        </p:blipFill>
        <p:spPr>
          <a:xfrm>
            <a:off x="1709646" y="81815"/>
            <a:ext cx="765836" cy="809598"/>
          </a:xfrm>
          <a:prstGeom prst="rect">
            <a:avLst/>
          </a:prstGeom>
        </p:spPr>
      </p:pic>
    </p:spTree>
    <p:extLst>
      <p:ext uri="{BB962C8B-B14F-4D97-AF65-F5344CB8AC3E}">
        <p14:creationId xmlns:p14="http://schemas.microsoft.com/office/powerpoint/2010/main" val="3119180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300F84-D3BF-4476-B69F-B9CA21A6BE24}"/>
              </a:ext>
            </a:extLst>
          </p:cNvPr>
          <p:cNvSpPr txBox="1"/>
          <p:nvPr/>
        </p:nvSpPr>
        <p:spPr>
          <a:xfrm>
            <a:off x="522468" y="600912"/>
            <a:ext cx="7248938" cy="4081374"/>
          </a:xfrm>
          <a:prstGeom prst="rect">
            <a:avLst/>
          </a:prstGeom>
          <a:noFill/>
        </p:spPr>
        <p:txBody>
          <a:bodyPr wrap="square">
            <a:spAutoFit/>
          </a:bodyPr>
          <a:lstStyle/>
          <a:p>
            <a:pPr marL="457200" marR="0" algn="ctr">
              <a:lnSpc>
                <a:spcPct val="107000"/>
              </a:lnSpc>
              <a:spcBef>
                <a:spcPts val="0"/>
              </a:spcBef>
              <a:spcAft>
                <a:spcPts val="800"/>
              </a:spcAft>
            </a:pPr>
            <a:endParaRPr lang="en-US" sz="1200" b="1" dirty="0">
              <a:latin typeface="Calibri" panose="020F0502020204030204" pitchFamily="34" charset="0"/>
              <a:ea typeface="Times New Roman" panose="02020603050405020304" pitchFamily="18" charset="0"/>
              <a:cs typeface="Calibri" panose="020F0502020204030204" pitchFamily="34" charset="0"/>
            </a:endParaRPr>
          </a:p>
          <a:p>
            <a:pPr marL="457200" marR="0" algn="ctr">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Depending on where you are in the world, you may have to obtain a formal license or permit.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cs typeface="Calibri" panose="020F0502020204030204" pitchFamily="34" charset="0"/>
              </a:rPr>
              <a:t>US: You should have a private investigator license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cs typeface="Calibri" panose="020F0502020204030204" pitchFamily="34" charset="0"/>
              </a:rPr>
              <a:t>India: Good luck somewhere soon</a:t>
            </a:r>
          </a:p>
          <a:p>
            <a:pPr marR="0" lvl="1">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Most of the techniques are passive and will not set any alarm but you have to be careful and not perform any illegal activities.</a:t>
            </a:r>
          </a:p>
          <a:p>
            <a:pPr marL="342900" marR="0" lvl="0" indent="-342900">
              <a:lnSpc>
                <a:spcPct val="107000"/>
              </a:lnSpc>
              <a:spcBef>
                <a:spcPts val="0"/>
              </a:spcBef>
              <a:spcAft>
                <a:spcPts val="800"/>
              </a:spcAft>
              <a:buFont typeface="Wingdings" panose="05000000000000000000" pitchFamily="2" charset="2"/>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are responsible for collecting and securing data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Collect and store data as long as you need it.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I will not be responsible for anything you do after this workshop :P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90DEBE7-E6B5-4789-8150-9F54D6919619}"/>
              </a:ext>
            </a:extLst>
          </p:cNvPr>
          <p:cNvSpPr txBox="1"/>
          <p:nvPr/>
        </p:nvSpPr>
        <p:spPr>
          <a:xfrm>
            <a:off x="2028577" y="225360"/>
            <a:ext cx="4572000" cy="375552"/>
          </a:xfrm>
          <a:prstGeom prst="rect">
            <a:avLst/>
          </a:prstGeom>
          <a:noFill/>
        </p:spPr>
        <p:txBody>
          <a:bodyPr wrap="square">
            <a:spAutoFit/>
          </a:bodyPr>
          <a:lstStyle/>
          <a:p>
            <a:pPr marL="457200" marR="0" algn="ctr">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Legal and Ethical Implications of OSINT</a:t>
            </a:r>
          </a:p>
        </p:txBody>
      </p:sp>
    </p:spTree>
    <p:extLst>
      <p:ext uri="{BB962C8B-B14F-4D97-AF65-F5344CB8AC3E}">
        <p14:creationId xmlns:p14="http://schemas.microsoft.com/office/powerpoint/2010/main" val="1763383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C7EF3-8194-4EE2-A423-3B775D99DBEC}"/>
              </a:ext>
            </a:extLst>
          </p:cNvPr>
          <p:cNvSpPr>
            <a:spLocks noGrp="1"/>
          </p:cNvSpPr>
          <p:nvPr>
            <p:ph type="ctrTitle"/>
          </p:nvPr>
        </p:nvSpPr>
        <p:spPr>
          <a:xfrm>
            <a:off x="1363956" y="1624186"/>
            <a:ext cx="6136775" cy="960816"/>
          </a:xfrm>
        </p:spPr>
        <p:txBody>
          <a:bodyPr/>
          <a:lstStyle/>
          <a:p>
            <a:pPr algn="ctr"/>
            <a:r>
              <a:rPr lang="en-US" dirty="0"/>
              <a:t>Break – ox01</a:t>
            </a:r>
          </a:p>
        </p:txBody>
      </p:sp>
    </p:spTree>
    <p:extLst>
      <p:ext uri="{BB962C8B-B14F-4D97-AF65-F5344CB8AC3E}">
        <p14:creationId xmlns:p14="http://schemas.microsoft.com/office/powerpoint/2010/main" val="2061433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0C5939-1000-4340-A8E4-022E58782404}"/>
              </a:ext>
            </a:extLst>
          </p:cNvPr>
          <p:cNvSpPr txBox="1"/>
          <p:nvPr/>
        </p:nvSpPr>
        <p:spPr>
          <a:xfrm>
            <a:off x="1822174" y="642730"/>
            <a:ext cx="5638800" cy="4159921"/>
          </a:xfrm>
          <a:prstGeom prst="rect">
            <a:avLst/>
          </a:prstGeom>
          <a:noFill/>
        </p:spPr>
        <p:txBody>
          <a:bodyPr wrap="square">
            <a:spAutoFit/>
          </a:bodyPr>
          <a:lstStyle/>
          <a:p>
            <a:pPr marL="2286000" marR="0" indent="457200">
              <a:lnSpc>
                <a:spcPct val="107000"/>
              </a:lnSpc>
              <a:spcBef>
                <a:spcPts val="0"/>
              </a:spcBef>
              <a:spcAft>
                <a:spcPts val="800"/>
              </a:spcAft>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What’s DNS ?</a:t>
            </a: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DNS IS: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Naming hierarchy for the internet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Directory service to translate [resolve] the names to IP addresses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 protocol to perform name resolution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 a simple words : DNS is the phonebook of internet, helping you to lookup IP address for specific names.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B63D708-563D-4872-8D5B-86348477772B}"/>
              </a:ext>
            </a:extLst>
          </p:cNvPr>
          <p:cNvSpPr txBox="1"/>
          <p:nvPr/>
        </p:nvSpPr>
        <p:spPr>
          <a:xfrm>
            <a:off x="4075291" y="164067"/>
            <a:ext cx="2060218" cy="369332"/>
          </a:xfrm>
          <a:prstGeom prst="rect">
            <a:avLst/>
          </a:prstGeom>
          <a:noFill/>
        </p:spPr>
        <p:txBody>
          <a:bodyPr wrap="square">
            <a:spAutoFit/>
          </a:bodyPr>
          <a:lstStyle/>
          <a:p>
            <a:r>
              <a:rPr lang="en-US" sz="1800" b="1" dirty="0">
                <a:effectLst/>
                <a:latin typeface="Calibri" panose="020F0502020204030204" pitchFamily="34" charset="0"/>
                <a:ea typeface="Times New Roman" panose="02020603050405020304" pitchFamily="18" charset="0"/>
                <a:cs typeface="Calibri" panose="020F0502020204030204" pitchFamily="34" charset="0"/>
              </a:rPr>
              <a:t>DNS</a:t>
            </a:r>
            <a:endParaRPr lang="en-US" dirty="0"/>
          </a:p>
        </p:txBody>
      </p:sp>
    </p:spTree>
    <p:extLst>
      <p:ext uri="{BB962C8B-B14F-4D97-AF65-F5344CB8AC3E}">
        <p14:creationId xmlns:p14="http://schemas.microsoft.com/office/powerpoint/2010/main" val="57130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5146E6-AC02-4A26-9C19-452258263C91}"/>
              </a:ext>
            </a:extLst>
          </p:cNvPr>
          <p:cNvSpPr/>
          <p:nvPr/>
        </p:nvSpPr>
        <p:spPr>
          <a:xfrm>
            <a:off x="5241587" y="111996"/>
            <a:ext cx="3458465"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root@me</a:t>
            </a:r>
            <a:endParaRPr lang="en-US" sz="5400" b="1" cap="none" spc="0" dirty="0">
              <a:ln/>
              <a:solidFill>
                <a:schemeClr val="accent4"/>
              </a:solidFill>
              <a:effectLst/>
            </a:endParaRPr>
          </a:p>
        </p:txBody>
      </p:sp>
      <p:sp>
        <p:nvSpPr>
          <p:cNvPr id="8" name="TextBox 7">
            <a:extLst>
              <a:ext uri="{FF2B5EF4-FFF2-40B4-BE49-F238E27FC236}">
                <a16:creationId xmlns:a16="http://schemas.microsoft.com/office/drawing/2014/main" id="{CFAB305A-E64F-4BFE-8587-EFC5105AE8F2}"/>
              </a:ext>
            </a:extLst>
          </p:cNvPr>
          <p:cNvSpPr txBox="1"/>
          <p:nvPr/>
        </p:nvSpPr>
        <p:spPr>
          <a:xfrm>
            <a:off x="4923183" y="4246674"/>
            <a:ext cx="3690730" cy="923330"/>
          </a:xfrm>
          <a:prstGeom prst="rect">
            <a:avLst/>
          </a:prstGeom>
          <a:noFill/>
        </p:spPr>
        <p:txBody>
          <a:bodyPr wrap="square" rtlCol="0">
            <a:spAutoFit/>
          </a:bodyPr>
          <a:lstStyle/>
          <a:p>
            <a:r>
              <a:rPr lang="en-US" dirty="0">
                <a:latin typeface="+mn-lt"/>
              </a:rPr>
              <a:t>Akash Thakur </a:t>
            </a:r>
          </a:p>
          <a:p>
            <a:r>
              <a:rPr lang="en-US" dirty="0">
                <a:latin typeface="+mn-lt"/>
              </a:rPr>
              <a:t>Content Security Tac</a:t>
            </a:r>
          </a:p>
          <a:p>
            <a:endParaRPr lang="en-US" dirty="0">
              <a:latin typeface="+mn-lt"/>
            </a:endParaRPr>
          </a:p>
        </p:txBody>
      </p:sp>
      <p:pic>
        <p:nvPicPr>
          <p:cNvPr id="10" name="Picture 9" descr="A person in a blue shirt&#10;&#10;Description automatically generated">
            <a:extLst>
              <a:ext uri="{FF2B5EF4-FFF2-40B4-BE49-F238E27FC236}">
                <a16:creationId xmlns:a16="http://schemas.microsoft.com/office/drawing/2014/main" id="{DE377E64-5DB0-472B-84E9-2879A612320D}"/>
              </a:ext>
            </a:extLst>
          </p:cNvPr>
          <p:cNvPicPr>
            <a:picLocks noChangeAspect="1"/>
          </p:cNvPicPr>
          <p:nvPr/>
        </p:nvPicPr>
        <p:blipFill rotWithShape="1">
          <a:blip r:embed="rId3"/>
          <a:srcRect l="15612"/>
          <a:stretch/>
        </p:blipFill>
        <p:spPr>
          <a:xfrm flipH="1">
            <a:off x="5999485" y="1770091"/>
            <a:ext cx="1823398" cy="1213305"/>
          </a:xfrm>
          <a:prstGeom prst="rect">
            <a:avLst/>
          </a:prstGeom>
        </p:spPr>
      </p:pic>
      <p:sp>
        <p:nvSpPr>
          <p:cNvPr id="13" name="TextBox 12">
            <a:extLst>
              <a:ext uri="{FF2B5EF4-FFF2-40B4-BE49-F238E27FC236}">
                <a16:creationId xmlns:a16="http://schemas.microsoft.com/office/drawing/2014/main" id="{BF2EF840-A490-4D29-AF2F-E3F978A9551D}"/>
              </a:ext>
            </a:extLst>
          </p:cNvPr>
          <p:cNvSpPr txBox="1"/>
          <p:nvPr/>
        </p:nvSpPr>
        <p:spPr>
          <a:xfrm>
            <a:off x="866794" y="4445024"/>
            <a:ext cx="1823398" cy="369332"/>
          </a:xfrm>
          <a:prstGeom prst="rect">
            <a:avLst/>
          </a:prstGeom>
          <a:noFill/>
        </p:spPr>
        <p:txBody>
          <a:bodyPr wrap="square" rtlCol="0">
            <a:spAutoFit/>
          </a:bodyPr>
          <a:lstStyle/>
          <a:p>
            <a:r>
              <a:rPr lang="en-US" b="1" i="1" dirty="0">
                <a:latin typeface="+mn-lt"/>
              </a:rPr>
              <a:t>akashthakur.me</a:t>
            </a:r>
          </a:p>
        </p:txBody>
      </p:sp>
      <p:sp>
        <p:nvSpPr>
          <p:cNvPr id="16" name="TextBox 15">
            <a:extLst>
              <a:ext uri="{FF2B5EF4-FFF2-40B4-BE49-F238E27FC236}">
                <a16:creationId xmlns:a16="http://schemas.microsoft.com/office/drawing/2014/main" id="{65625C79-EA2E-40EE-BE9E-6F9AF5DC1F5F}"/>
              </a:ext>
            </a:extLst>
          </p:cNvPr>
          <p:cNvSpPr txBox="1"/>
          <p:nvPr/>
        </p:nvSpPr>
        <p:spPr>
          <a:xfrm>
            <a:off x="92765" y="441135"/>
            <a:ext cx="4333461" cy="3693319"/>
          </a:xfrm>
          <a:prstGeom prst="rect">
            <a:avLst/>
          </a:prstGeom>
          <a:noFill/>
        </p:spPr>
        <p:txBody>
          <a:bodyPr wrap="square">
            <a:spAutoFit/>
          </a:bodyPr>
          <a:lstStyle/>
          <a:p>
            <a:r>
              <a:rPr lang="en-US" b="1" dirty="0"/>
              <a:t>About Me</a:t>
            </a:r>
          </a:p>
          <a:p>
            <a:endParaRPr lang="en-US" b="1" dirty="0"/>
          </a:p>
          <a:p>
            <a:endParaRPr lang="en-US" b="1" dirty="0"/>
          </a:p>
          <a:p>
            <a:r>
              <a:rPr lang="en-US" dirty="0"/>
              <a:t>Hi ! I’m Akash Thakur.</a:t>
            </a:r>
          </a:p>
          <a:p>
            <a:endParaRPr lang="en-US" dirty="0"/>
          </a:p>
          <a:p>
            <a:r>
              <a:rPr lang="en-US" dirty="0"/>
              <a:t>Curious in learning new technologies and exploring the security doors of it.</a:t>
            </a:r>
          </a:p>
          <a:p>
            <a:endParaRPr lang="en-US" dirty="0"/>
          </a:p>
          <a:p>
            <a:r>
              <a:rPr lang="en-US" dirty="0"/>
              <a:t>I like going for long rides and explore in the wilds.</a:t>
            </a:r>
          </a:p>
          <a:p>
            <a:endParaRPr lang="en-US" dirty="0"/>
          </a:p>
          <a:p>
            <a:r>
              <a:rPr lang="en-US" dirty="0"/>
              <a:t>I come form the land of Himachal Pradesh.</a:t>
            </a:r>
          </a:p>
        </p:txBody>
      </p:sp>
    </p:spTree>
    <p:extLst>
      <p:ext uri="{BB962C8B-B14F-4D97-AF65-F5344CB8AC3E}">
        <p14:creationId xmlns:p14="http://schemas.microsoft.com/office/powerpoint/2010/main" val="4219042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5EEDE-0ECF-4005-9917-B8A2B5E5B424}"/>
              </a:ext>
            </a:extLst>
          </p:cNvPr>
          <p:cNvPicPr>
            <a:picLocks noChangeAspect="1"/>
          </p:cNvPicPr>
          <p:nvPr/>
        </p:nvPicPr>
        <p:blipFill>
          <a:blip r:embed="rId2"/>
          <a:stretch>
            <a:fillRect/>
          </a:stretch>
        </p:blipFill>
        <p:spPr>
          <a:xfrm>
            <a:off x="0" y="-23792"/>
            <a:ext cx="9102090" cy="5167292"/>
          </a:xfrm>
          <a:prstGeom prst="rect">
            <a:avLst/>
          </a:prstGeom>
        </p:spPr>
      </p:pic>
      <p:sp>
        <p:nvSpPr>
          <p:cNvPr id="4" name="TextBox 3">
            <a:extLst>
              <a:ext uri="{FF2B5EF4-FFF2-40B4-BE49-F238E27FC236}">
                <a16:creationId xmlns:a16="http://schemas.microsoft.com/office/drawing/2014/main" id="{A9293AC1-6769-4DF2-8C23-B30BEF569DE9}"/>
              </a:ext>
            </a:extLst>
          </p:cNvPr>
          <p:cNvSpPr txBox="1"/>
          <p:nvPr/>
        </p:nvSpPr>
        <p:spPr>
          <a:xfrm>
            <a:off x="3584714" y="225287"/>
            <a:ext cx="1808922" cy="369332"/>
          </a:xfrm>
          <a:prstGeom prst="rect">
            <a:avLst/>
          </a:prstGeom>
          <a:noFill/>
        </p:spPr>
        <p:txBody>
          <a:bodyPr wrap="square" rtlCol="0">
            <a:spAutoFit/>
          </a:bodyPr>
          <a:lstStyle/>
          <a:p>
            <a:r>
              <a:rPr lang="en-US" dirty="0">
                <a:latin typeface="+mn-lt"/>
              </a:rPr>
              <a:t>How it works ?</a:t>
            </a:r>
          </a:p>
        </p:txBody>
      </p:sp>
    </p:spTree>
    <p:extLst>
      <p:ext uri="{BB962C8B-B14F-4D97-AF65-F5344CB8AC3E}">
        <p14:creationId xmlns:p14="http://schemas.microsoft.com/office/powerpoint/2010/main" val="3914673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95D675-7654-4E8D-B09B-EF49311060EF}"/>
              </a:ext>
            </a:extLst>
          </p:cNvPr>
          <p:cNvSpPr txBox="1"/>
          <p:nvPr/>
        </p:nvSpPr>
        <p:spPr>
          <a:xfrm>
            <a:off x="278296" y="1198209"/>
            <a:ext cx="4572000" cy="3180743"/>
          </a:xfrm>
          <a:prstGeom prst="rect">
            <a:avLst/>
          </a:prstGeom>
          <a:noFill/>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DNS Records: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A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The record that holds the IP address of a domain.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CNAME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Forwards one domain or subdomain to another domain, does NOT provide an IP address.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MX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Directs mail to an email server.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TXT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Lets an admin store text notes in the record.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NS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Stores the name server for a DNS entry.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SOA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Stores admin information about a domain.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SRV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Specifies a port for specific services.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PTR record</a:t>
            </a:r>
            <a:r>
              <a:rPr lang="en-US" sz="1200" dirty="0">
                <a:effectLst/>
                <a:latin typeface="Calibri" panose="020F0502020204030204" pitchFamily="34" charset="0"/>
                <a:ea typeface="Times New Roman" panose="02020603050405020304" pitchFamily="18" charset="0"/>
                <a:cs typeface="Calibri" panose="020F0502020204030204" pitchFamily="34" charset="0"/>
              </a:rPr>
              <a:t> - Provides a domain name in reverse-lookups.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9392FB-E1B1-4D17-ABC2-99906CED3EEB}"/>
              </a:ext>
            </a:extLst>
          </p:cNvPr>
          <p:cNvSpPr txBox="1"/>
          <p:nvPr/>
        </p:nvSpPr>
        <p:spPr>
          <a:xfrm>
            <a:off x="185530" y="309627"/>
            <a:ext cx="4572000" cy="646331"/>
          </a:xfrm>
          <a:prstGeom prst="rect">
            <a:avLst/>
          </a:prstGeom>
          <a:noFill/>
        </p:spPr>
        <p:txBody>
          <a:bodyPr wrap="square">
            <a:spAutoFit/>
          </a:bodyPr>
          <a:lstStyle/>
          <a:p>
            <a:pPr marL="0" marR="0"/>
            <a:r>
              <a:rPr lang="en-US" sz="1800" b="1" dirty="0">
                <a:effectLst/>
                <a:latin typeface="Calibri" panose="020F0502020204030204" pitchFamily="34" charset="0"/>
              </a:rPr>
              <a:t>What are the most common types of DNS record?</a:t>
            </a:r>
            <a:endParaRPr lang="en-US" sz="1800" b="1" dirty="0">
              <a:effectLst/>
              <a:latin typeface="Times New Roman" panose="02020603050405020304" pitchFamily="18" charset="0"/>
            </a:endParaRPr>
          </a:p>
        </p:txBody>
      </p:sp>
    </p:spTree>
    <p:extLst>
      <p:ext uri="{BB962C8B-B14F-4D97-AF65-F5344CB8AC3E}">
        <p14:creationId xmlns:p14="http://schemas.microsoft.com/office/powerpoint/2010/main" val="2703548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8787E678-5D9D-4377-BEAE-D84A658EE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75" y="641833"/>
            <a:ext cx="6879250" cy="385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127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7D31F-2CAA-45AE-8DAC-1294B74B4CF1}"/>
              </a:ext>
            </a:extLst>
          </p:cNvPr>
          <p:cNvSpPr txBox="1"/>
          <p:nvPr/>
        </p:nvSpPr>
        <p:spPr>
          <a:xfrm>
            <a:off x="742122" y="369183"/>
            <a:ext cx="7964556" cy="3464603"/>
          </a:xfrm>
          <a:prstGeom prst="rect">
            <a:avLst/>
          </a:prstGeom>
          <a:noFill/>
        </p:spPr>
        <p:txBody>
          <a:bodyPr wrap="square">
            <a:spAutoFit/>
          </a:bodyPr>
          <a:lstStyle/>
          <a:p>
            <a:pPr marL="1828800" marR="0" indent="457200">
              <a:lnSpc>
                <a:spcPct val="107000"/>
              </a:lnSpc>
              <a:spcBef>
                <a:spcPts val="0"/>
              </a:spcBef>
              <a:spcAft>
                <a:spcPts val="800"/>
              </a:spcAft>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ctr">
              <a:lnSpc>
                <a:spcPct val="107000"/>
              </a:lnSpc>
              <a:spcBef>
                <a:spcPts val="0"/>
              </a:spcBef>
              <a:spcAft>
                <a:spcPts val="800"/>
              </a:spcAft>
              <a:buSzPts val="1000"/>
              <a:buFont typeface="Symbol" panose="05050102010706020507" pitchFamily="18" charset="2"/>
              <a:buChar char=""/>
              <a:tabLst>
                <a:tab pos="457200" algn="l"/>
              </a:tabLst>
            </a:pPr>
            <a:endParaRPr lang="en-US"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endParaRPr>
          </a:p>
          <a:p>
            <a:pPr marR="0" lvl="0" algn="ctr">
              <a:lnSpc>
                <a:spcPct val="107000"/>
              </a:lnSpc>
              <a:spcBef>
                <a:spcPts val="0"/>
              </a:spcBef>
              <a:spcAft>
                <a:spcPts val="800"/>
              </a:spcAft>
              <a:buSzPts val="1000"/>
              <a:tabLst>
                <a:tab pos="457200" algn="l"/>
              </a:tabLst>
            </a:pPr>
            <a:endParaRPr lang="en-US"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2"/>
            </a:endParaRPr>
          </a:p>
          <a:p>
            <a:pPr marR="0" lvl="0" algn="ctr">
              <a:lnSpc>
                <a:spcPct val="107000"/>
              </a:lnSpc>
              <a:spcBef>
                <a:spcPts val="0"/>
              </a:spcBef>
              <a:spcAft>
                <a:spcPts val="800"/>
              </a:spcAft>
              <a:buSzPts val="1000"/>
              <a:tabLst>
                <a:tab pos="457200" algn="l"/>
              </a:tabLst>
            </a:pPr>
            <a:r>
              <a:rPr lang="en-US"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rPr>
              <a:t>https://dnsdumpster.com/</a:t>
            </a:r>
            <a:endParaRPr lang="en-US"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gn="ctr">
              <a:lnSpc>
                <a:spcPct val="107000"/>
              </a:lnSpc>
              <a:spcBef>
                <a:spcPts val="0"/>
              </a:spcBef>
              <a:spcAft>
                <a:spcPts val="800"/>
              </a:spcAft>
              <a:buSzPts val="1000"/>
              <a:tabLst>
                <a:tab pos="457200" algn="l"/>
              </a:tabLst>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ctr">
              <a:lnSpc>
                <a:spcPct val="107000"/>
              </a:lnSpc>
              <a:spcBef>
                <a:spcPts val="0"/>
              </a:spcBef>
              <a:spcAft>
                <a:spcPts val="800"/>
              </a:spcAft>
              <a:buSzPts val="1000"/>
              <a:buFont typeface="Symbol" panose="05050102010706020507" pitchFamily="18" charset="2"/>
              <a:buChar char=""/>
              <a:tabLst>
                <a:tab pos="4572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Map an organization attack surface with a virtual </a:t>
            </a:r>
            <a:r>
              <a:rPr lang="en-US" i="1" dirty="0">
                <a:effectLst/>
                <a:latin typeface="Calibri" panose="020F0502020204030204" pitchFamily="34" charset="0"/>
                <a:ea typeface="Times New Roman" panose="02020603050405020304" pitchFamily="18" charset="0"/>
                <a:cs typeface="Calibri" panose="020F0502020204030204" pitchFamily="34" charset="0"/>
              </a:rPr>
              <a:t>dumpster dive*</a:t>
            </a:r>
            <a:r>
              <a:rPr lang="en-US" dirty="0">
                <a:effectLst/>
                <a:latin typeface="Calibri" panose="020F0502020204030204" pitchFamily="34" charset="0"/>
                <a:ea typeface="Times New Roman" panose="02020603050405020304" pitchFamily="18" charset="0"/>
                <a:cs typeface="Calibri" panose="020F0502020204030204" pitchFamily="34" charset="0"/>
              </a:rPr>
              <a:t> of the DNS records </a:t>
            </a:r>
            <a:r>
              <a:rPr lang="en-US" dirty="0">
                <a:solidFill>
                  <a:schemeClr val="tx1">
                    <a:lumMod val="95000"/>
                  </a:schemeClr>
                </a:solidFill>
                <a:effectLst/>
                <a:latin typeface="Calibri" panose="020F0502020204030204" pitchFamily="34" charset="0"/>
                <a:ea typeface="Times New Roman" panose="02020603050405020304" pitchFamily="18" charset="0"/>
                <a:cs typeface="Calibri" panose="020F0502020204030204" pitchFamily="34" charset="0"/>
              </a:rPr>
              <a:t>associated with the target organization</a:t>
            </a:r>
            <a:endParaRPr lang="en-US" dirty="0">
              <a:solidFill>
                <a:schemeClr val="tx1">
                  <a:lumMod val="9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dirty="0">
              <a:solidFill>
                <a:schemeClr val="tx1">
                  <a:lumMod val="9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7000"/>
              </a:lnSpc>
              <a:spcBef>
                <a:spcPts val="0"/>
              </a:spcBef>
              <a:spcAft>
                <a:spcPts val="800"/>
              </a:spcAft>
              <a:buSzPts val="1000"/>
              <a:buFont typeface="Symbol" panose="05050102010706020507" pitchFamily="18" charset="2"/>
              <a:buChar char=""/>
              <a:tabLst>
                <a:tab pos="457200" algn="l"/>
              </a:tabLst>
            </a:pPr>
            <a:r>
              <a:rPr lang="en-US" dirty="0">
                <a:solidFill>
                  <a:schemeClr val="tx1">
                    <a:lumMod val="95000"/>
                  </a:schemeClr>
                </a:solidFill>
                <a:effectLst/>
                <a:latin typeface="Calibri" panose="020F0502020204030204" pitchFamily="34" charset="0"/>
                <a:ea typeface="Times New Roman" panose="02020603050405020304" pitchFamily="18" charset="0"/>
                <a:cs typeface="Calibri" panose="020F0502020204030204" pitchFamily="34" charset="0"/>
              </a:rPr>
              <a:t>Just like *DUMPSTER DIVING*</a:t>
            </a:r>
            <a:endParaRPr lang="en-US" dirty="0">
              <a:solidFill>
                <a:schemeClr val="tx1">
                  <a:lumMod val="9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33991-997E-42C1-8723-8AD857AF4FBA}"/>
              </a:ext>
            </a:extLst>
          </p:cNvPr>
          <p:cNvSpPr txBox="1"/>
          <p:nvPr/>
        </p:nvSpPr>
        <p:spPr>
          <a:xfrm>
            <a:off x="3266661" y="284922"/>
            <a:ext cx="4572000"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DNSDUMPSTER</a:t>
            </a:r>
            <a:endParaRPr lang="en-US" dirty="0"/>
          </a:p>
        </p:txBody>
      </p:sp>
    </p:spTree>
    <p:extLst>
      <p:ext uri="{BB962C8B-B14F-4D97-AF65-F5344CB8AC3E}">
        <p14:creationId xmlns:p14="http://schemas.microsoft.com/office/powerpoint/2010/main" val="4266195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BC58E7-6728-4A08-AF30-3FB65403DED9}"/>
              </a:ext>
            </a:extLst>
          </p:cNvPr>
          <p:cNvSpPr txBox="1"/>
          <p:nvPr/>
        </p:nvSpPr>
        <p:spPr>
          <a:xfrm>
            <a:off x="410817" y="1056985"/>
            <a:ext cx="4572000" cy="3335913"/>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sz="1400" dirty="0">
                <a:effectLst/>
                <a:latin typeface="Calibri" panose="020F0502020204030204" pitchFamily="34" charset="0"/>
                <a:ea typeface="Times New Roman" panose="02020603050405020304" pitchFamily="18" charset="0"/>
                <a:cs typeface="Calibri" panose="020F0502020204030204" pitchFamily="34" charset="0"/>
              </a:rPr>
              <a:t>Get information about the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contact details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address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Registrar Information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Domain expiry information</a:t>
            </a:r>
          </a:p>
          <a:p>
            <a:pPr marL="742950" lvl="1" indent="-285750">
              <a:lnSpc>
                <a:spcPct val="107000"/>
              </a:lnSpc>
              <a:spcBef>
                <a:spcPts val="0"/>
              </a:spcBef>
              <a:spcAft>
                <a:spcPts val="80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domain owner name/company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400" dirty="0">
                <a:effectLst/>
                <a:latin typeface="Calibri" panose="020F0502020204030204" pitchFamily="34" charset="0"/>
                <a:ea typeface="Times New Roman" panose="02020603050405020304" pitchFamily="18" charset="0"/>
                <a:cs typeface="Calibri" panose="020F0502020204030204" pitchFamily="34" charset="0"/>
              </a:rPr>
              <a:t>You can contact domain registrar for domain abuse activities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400" dirty="0">
                <a:effectLst/>
                <a:latin typeface="Calibri" panose="020F0502020204030204" pitchFamily="34" charset="0"/>
                <a:ea typeface="Times New Roman" panose="02020603050405020304" pitchFamily="18" charset="0"/>
                <a:cs typeface="Calibri" panose="020F0502020204030204" pitchFamily="34" charset="0"/>
              </a:rPr>
              <a:t>Most often while buying domains people likely prefer paying additional money to hide registration information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58CE97E-6E00-4365-83DD-8DEB09BD5B8F}"/>
              </a:ext>
            </a:extLst>
          </p:cNvPr>
          <p:cNvSpPr txBox="1"/>
          <p:nvPr/>
        </p:nvSpPr>
        <p:spPr>
          <a:xfrm>
            <a:off x="1263703" y="267179"/>
            <a:ext cx="4426226" cy="375552"/>
          </a:xfrm>
          <a:prstGeom prst="rect">
            <a:avLst/>
          </a:prstGeom>
          <a:noFill/>
        </p:spPr>
        <p:txBody>
          <a:bodyPr wrap="square">
            <a:spAutoFit/>
          </a:bodyPr>
          <a:lstStyle/>
          <a:p>
            <a:pPr marL="228600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WHOIS LOOKUP</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9C1B0-D704-4C10-9DD7-923A02580BAD}"/>
              </a:ext>
            </a:extLst>
          </p:cNvPr>
          <p:cNvPicPr>
            <a:picLocks noChangeAspect="1"/>
          </p:cNvPicPr>
          <p:nvPr/>
        </p:nvPicPr>
        <p:blipFill>
          <a:blip r:embed="rId2"/>
          <a:stretch>
            <a:fillRect/>
          </a:stretch>
        </p:blipFill>
        <p:spPr>
          <a:xfrm>
            <a:off x="231913" y="1488695"/>
            <a:ext cx="4436831" cy="3359080"/>
          </a:xfrm>
          <a:prstGeom prst="rect">
            <a:avLst/>
          </a:prstGeom>
        </p:spPr>
      </p:pic>
      <p:pic>
        <p:nvPicPr>
          <p:cNvPr id="4" name="Picture 3">
            <a:extLst>
              <a:ext uri="{FF2B5EF4-FFF2-40B4-BE49-F238E27FC236}">
                <a16:creationId xmlns:a16="http://schemas.microsoft.com/office/drawing/2014/main" id="{1B81AE1D-C0FA-476A-AF45-CEFF00A50347}"/>
              </a:ext>
            </a:extLst>
          </p:cNvPr>
          <p:cNvPicPr>
            <a:picLocks noChangeAspect="1"/>
          </p:cNvPicPr>
          <p:nvPr/>
        </p:nvPicPr>
        <p:blipFill>
          <a:blip r:embed="rId3"/>
          <a:stretch>
            <a:fillRect/>
          </a:stretch>
        </p:blipFill>
        <p:spPr>
          <a:xfrm>
            <a:off x="5003113" y="1912764"/>
            <a:ext cx="3722400" cy="2581054"/>
          </a:xfrm>
          <a:prstGeom prst="rect">
            <a:avLst/>
          </a:prstGeom>
        </p:spPr>
      </p:pic>
      <p:sp>
        <p:nvSpPr>
          <p:cNvPr id="5" name="TextBox 4">
            <a:extLst>
              <a:ext uri="{FF2B5EF4-FFF2-40B4-BE49-F238E27FC236}">
                <a16:creationId xmlns:a16="http://schemas.microsoft.com/office/drawing/2014/main" id="{E065B8A4-6468-49D5-B847-BD43EF5EA875}"/>
              </a:ext>
            </a:extLst>
          </p:cNvPr>
          <p:cNvSpPr txBox="1"/>
          <p:nvPr/>
        </p:nvSpPr>
        <p:spPr>
          <a:xfrm>
            <a:off x="3179081" y="889086"/>
            <a:ext cx="3454071" cy="369332"/>
          </a:xfrm>
          <a:prstGeom prst="rect">
            <a:avLst/>
          </a:prstGeom>
          <a:noFill/>
        </p:spPr>
        <p:txBody>
          <a:bodyPr wrap="square">
            <a:spAutoFit/>
          </a:bodyPr>
          <a:lstStyle/>
          <a:p>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https://who.is/whois/</a:t>
            </a: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[domain]</a:t>
            </a:r>
            <a:endParaRPr lang="en-US" dirty="0"/>
          </a:p>
        </p:txBody>
      </p:sp>
      <p:sp>
        <p:nvSpPr>
          <p:cNvPr id="9" name="TextBox 8">
            <a:extLst>
              <a:ext uri="{FF2B5EF4-FFF2-40B4-BE49-F238E27FC236}">
                <a16:creationId xmlns:a16="http://schemas.microsoft.com/office/drawing/2014/main" id="{2FC6DB8E-CA78-40AC-BF1D-90093D9F5A35}"/>
              </a:ext>
            </a:extLst>
          </p:cNvPr>
          <p:cNvSpPr txBox="1"/>
          <p:nvPr/>
        </p:nvSpPr>
        <p:spPr>
          <a:xfrm>
            <a:off x="3179081" y="295726"/>
            <a:ext cx="4572000" cy="369332"/>
          </a:xfrm>
          <a:prstGeom prst="rect">
            <a:avLst/>
          </a:prstGeom>
          <a:noFill/>
        </p:spPr>
        <p:txBody>
          <a:bodyPr wrap="square">
            <a:spAutoFit/>
          </a:bodyPr>
          <a:lstStyle/>
          <a:p>
            <a:r>
              <a:rPr lang="en-US" sz="1800" b="1" dirty="0">
                <a:effectLst/>
                <a:latin typeface="Calibri" panose="020F0502020204030204" pitchFamily="34" charset="0"/>
                <a:ea typeface="Times New Roman" panose="02020603050405020304" pitchFamily="18" charset="0"/>
                <a:cs typeface="Calibri" panose="020F0502020204030204" pitchFamily="34" charset="0"/>
              </a:rPr>
              <a:t>Let’s run some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whois</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lookups </a:t>
            </a:r>
            <a:endParaRPr lang="en-US" dirty="0"/>
          </a:p>
        </p:txBody>
      </p:sp>
    </p:spTree>
    <p:extLst>
      <p:ext uri="{BB962C8B-B14F-4D97-AF65-F5344CB8AC3E}">
        <p14:creationId xmlns:p14="http://schemas.microsoft.com/office/powerpoint/2010/main" val="2640303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A25C-AFE1-4D17-8DC3-A3B93E860640}"/>
              </a:ext>
            </a:extLst>
          </p:cNvPr>
          <p:cNvSpPr>
            <a:spLocks noGrp="1"/>
          </p:cNvSpPr>
          <p:nvPr>
            <p:ph type="ctrTitle"/>
          </p:nvPr>
        </p:nvSpPr>
        <p:spPr>
          <a:xfrm>
            <a:off x="3367682" y="4008680"/>
            <a:ext cx="4861917" cy="980695"/>
          </a:xfrm>
        </p:spPr>
        <p:txBody>
          <a:bodyPr/>
          <a:lstStyle/>
          <a:p>
            <a:r>
              <a:rPr lang="en-US" sz="3200" b="1" dirty="0"/>
              <a:t>Hacker always expect such mistakes</a:t>
            </a:r>
          </a:p>
        </p:txBody>
      </p:sp>
      <p:pic>
        <p:nvPicPr>
          <p:cNvPr id="5" name="Picture 4">
            <a:extLst>
              <a:ext uri="{FF2B5EF4-FFF2-40B4-BE49-F238E27FC236}">
                <a16:creationId xmlns:a16="http://schemas.microsoft.com/office/drawing/2014/main" id="{6E60CB40-8BB7-4632-939E-EE74D25FC7A8}"/>
              </a:ext>
            </a:extLst>
          </p:cNvPr>
          <p:cNvPicPr>
            <a:picLocks noChangeAspect="1"/>
          </p:cNvPicPr>
          <p:nvPr/>
        </p:nvPicPr>
        <p:blipFill>
          <a:blip r:embed="rId2"/>
          <a:stretch>
            <a:fillRect/>
          </a:stretch>
        </p:blipFill>
        <p:spPr>
          <a:xfrm>
            <a:off x="914401" y="1498163"/>
            <a:ext cx="1850335" cy="3000864"/>
          </a:xfrm>
          <a:prstGeom prst="rect">
            <a:avLst/>
          </a:prstGeom>
        </p:spPr>
      </p:pic>
      <p:pic>
        <p:nvPicPr>
          <p:cNvPr id="6" name="Picture 5">
            <a:extLst>
              <a:ext uri="{FF2B5EF4-FFF2-40B4-BE49-F238E27FC236}">
                <a16:creationId xmlns:a16="http://schemas.microsoft.com/office/drawing/2014/main" id="{25371845-6E38-44DD-8FE6-A3D450C69CB3}"/>
              </a:ext>
            </a:extLst>
          </p:cNvPr>
          <p:cNvPicPr>
            <a:picLocks noChangeAspect="1"/>
          </p:cNvPicPr>
          <p:nvPr/>
        </p:nvPicPr>
        <p:blipFill>
          <a:blip r:embed="rId3"/>
          <a:stretch>
            <a:fillRect/>
          </a:stretch>
        </p:blipFill>
        <p:spPr>
          <a:xfrm>
            <a:off x="324682" y="285308"/>
            <a:ext cx="4571997" cy="666451"/>
          </a:xfrm>
          <a:prstGeom prst="rect">
            <a:avLst/>
          </a:prstGeom>
        </p:spPr>
      </p:pic>
      <p:pic>
        <p:nvPicPr>
          <p:cNvPr id="7" name="Picture 6">
            <a:extLst>
              <a:ext uri="{FF2B5EF4-FFF2-40B4-BE49-F238E27FC236}">
                <a16:creationId xmlns:a16="http://schemas.microsoft.com/office/drawing/2014/main" id="{1479893B-629D-4B1D-905A-E4A5F94C79A9}"/>
              </a:ext>
            </a:extLst>
          </p:cNvPr>
          <p:cNvPicPr>
            <a:picLocks noChangeAspect="1"/>
          </p:cNvPicPr>
          <p:nvPr/>
        </p:nvPicPr>
        <p:blipFill>
          <a:blip r:embed="rId4"/>
          <a:stretch>
            <a:fillRect/>
          </a:stretch>
        </p:blipFill>
        <p:spPr>
          <a:xfrm>
            <a:off x="3207025" y="3412130"/>
            <a:ext cx="5731565" cy="596550"/>
          </a:xfrm>
          <a:prstGeom prst="rect">
            <a:avLst/>
          </a:prstGeom>
        </p:spPr>
      </p:pic>
      <p:sp>
        <p:nvSpPr>
          <p:cNvPr id="9" name="TextBox 8">
            <a:extLst>
              <a:ext uri="{FF2B5EF4-FFF2-40B4-BE49-F238E27FC236}">
                <a16:creationId xmlns:a16="http://schemas.microsoft.com/office/drawing/2014/main" id="{95FE89DE-7CC9-4723-96E7-93B22F38C0AF}"/>
              </a:ext>
            </a:extLst>
          </p:cNvPr>
          <p:cNvSpPr txBox="1"/>
          <p:nvPr/>
        </p:nvSpPr>
        <p:spPr>
          <a:xfrm>
            <a:off x="3107635" y="1121621"/>
            <a:ext cx="6036365" cy="2246769"/>
          </a:xfrm>
          <a:prstGeom prst="rect">
            <a:avLst/>
          </a:prstGeom>
          <a:noFill/>
        </p:spPr>
        <p:txBody>
          <a:bodyPr wrap="square">
            <a:spAutoFit/>
          </a:bodyPr>
          <a:lstStyle/>
          <a:p>
            <a:r>
              <a:rPr lang="en-US" sz="1400" dirty="0"/>
              <a:t>On a night in September 2015  1:20 </a:t>
            </a:r>
            <a:r>
              <a:rPr lang="en-US" sz="1400" dirty="0" err="1"/>
              <a:t>a.m</a:t>
            </a:r>
            <a:r>
              <a:rPr lang="en-US" sz="1400" dirty="0"/>
              <a:t> when </a:t>
            </a:r>
            <a:r>
              <a:rPr lang="en-US" sz="1400" dirty="0" err="1"/>
              <a:t>Ved</a:t>
            </a:r>
            <a:r>
              <a:rPr lang="en-US" sz="1400" dirty="0"/>
              <a:t> was idly scrolling through domain names. </a:t>
            </a:r>
          </a:p>
          <a:p>
            <a:endParaRPr lang="en-US" sz="1400" dirty="0"/>
          </a:p>
          <a:p>
            <a:r>
              <a:rPr lang="en-US" sz="1400" dirty="0"/>
              <a:t>He saw that Google.com was available for purchase. </a:t>
            </a:r>
          </a:p>
          <a:p>
            <a:endParaRPr lang="en-US" sz="1400" dirty="0"/>
          </a:p>
          <a:p>
            <a:r>
              <a:rPr lang="en-US" sz="1400" dirty="0" err="1"/>
              <a:t>Errr</a:t>
            </a:r>
            <a:r>
              <a:rPr lang="en-US" sz="1400" dirty="0"/>
              <a:t>…. Domain Expired :P </a:t>
            </a:r>
          </a:p>
          <a:p>
            <a:endParaRPr lang="en-US" sz="1400" dirty="0"/>
          </a:p>
          <a:p>
            <a:r>
              <a:rPr lang="en-US" sz="1400" dirty="0"/>
              <a:t> </a:t>
            </a:r>
            <a:r>
              <a:rPr lang="en-US" sz="1400" dirty="0" err="1"/>
              <a:t>Ved</a:t>
            </a:r>
            <a:r>
              <a:rPr lang="en-US" sz="1400" dirty="0"/>
              <a:t> clicked and added it to his virtual cart. </a:t>
            </a:r>
          </a:p>
          <a:p>
            <a:endParaRPr lang="en-US" sz="1400" dirty="0"/>
          </a:p>
          <a:p>
            <a:r>
              <a:rPr lang="en-US" sz="1400" dirty="0"/>
              <a:t>To his shock he saw the domain name was actually added to his cart.</a:t>
            </a:r>
          </a:p>
        </p:txBody>
      </p:sp>
    </p:spTree>
    <p:extLst>
      <p:ext uri="{BB962C8B-B14F-4D97-AF65-F5344CB8AC3E}">
        <p14:creationId xmlns:p14="http://schemas.microsoft.com/office/powerpoint/2010/main" val="291141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4111A-99A4-4093-8995-C646AC4D172F}"/>
              </a:ext>
            </a:extLst>
          </p:cNvPr>
          <p:cNvSpPr txBox="1"/>
          <p:nvPr/>
        </p:nvSpPr>
        <p:spPr>
          <a:xfrm>
            <a:off x="4028661" y="199851"/>
            <a:ext cx="4572000" cy="375552"/>
          </a:xfrm>
          <a:prstGeom prst="rect">
            <a:avLst/>
          </a:prstGeom>
          <a:noFill/>
        </p:spPr>
        <p:txBody>
          <a:bodyPr wrap="square">
            <a:spAutoFit/>
          </a:bodyPr>
          <a:lstStyle/>
          <a:p>
            <a:pPr marL="1371600" marR="0" indent="45720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 bit about internet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41B414-E9BB-48B1-A4FF-84558C779FB0}"/>
              </a:ext>
            </a:extLst>
          </p:cNvPr>
          <p:cNvSpPr txBox="1"/>
          <p:nvPr/>
        </p:nvSpPr>
        <p:spPr>
          <a:xfrm>
            <a:off x="881269" y="981090"/>
            <a:ext cx="6420678" cy="3181320"/>
          </a:xfrm>
          <a:prstGeom prst="rect">
            <a:avLst/>
          </a:prstGeom>
          <a:noFill/>
        </p:spPr>
        <p:txBody>
          <a:bodyPr wrap="square">
            <a:spAutoFit/>
          </a:bodyPr>
          <a:lstStyle/>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Internet – When did it origin?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i="1" dirty="0">
                <a:effectLst/>
                <a:latin typeface="Calibri" panose="020F0502020204030204" pitchFamily="34" charset="0"/>
                <a:ea typeface="Times New Roman" panose="02020603050405020304" pitchFamily="18" charset="0"/>
                <a:cs typeface="Calibri" panose="020F0502020204030204" pitchFamily="34" charset="0"/>
              </a:rPr>
              <a:t>“The first web page went live on August 6, 1991. It was dedicated to information on the World Wide Web project and was made by </a:t>
            </a:r>
            <a:r>
              <a:rPr lang="en-US" sz="1100" b="1" i="1" dirty="0">
                <a:effectLst/>
                <a:latin typeface="Calibri" panose="020F0502020204030204" pitchFamily="34" charset="0"/>
                <a:ea typeface="Times New Roman" panose="02020603050405020304" pitchFamily="18" charset="0"/>
                <a:cs typeface="Calibri" panose="020F0502020204030204" pitchFamily="34" charset="0"/>
              </a:rPr>
              <a:t>Tim Berners-Lee</a:t>
            </a:r>
            <a:r>
              <a:rPr lang="en-US" sz="1100" i="1" dirty="0">
                <a:effectLst/>
                <a:latin typeface="Calibri" panose="020F0502020204030204" pitchFamily="34" charset="0"/>
                <a:ea typeface="Times New Roman" panose="02020603050405020304" pitchFamily="18" charset="0"/>
                <a:cs typeface="Calibri" panose="020F0502020204030204" pitchFamily="34" charset="0"/>
              </a:rPr>
              <a:t>. It ran on a NeXT computer at the European Organization for Nuclear Research, </a:t>
            </a:r>
            <a:r>
              <a:rPr lang="en-US" sz="1100" b="1" i="1" dirty="0">
                <a:effectLst/>
                <a:latin typeface="Calibri" panose="020F0502020204030204" pitchFamily="34" charset="0"/>
                <a:ea typeface="Times New Roman" panose="02020603050405020304" pitchFamily="18" charset="0"/>
                <a:cs typeface="Calibri" panose="020F0502020204030204" pitchFamily="34" charset="0"/>
              </a:rPr>
              <a:t>CERN</a:t>
            </a:r>
            <a:r>
              <a:rPr lang="en-US" sz="1100" i="1" dirty="0">
                <a:effectLst/>
                <a:latin typeface="Calibri" panose="020F0502020204030204" pitchFamily="34" charset="0"/>
                <a:ea typeface="Times New Roman" panose="02020603050405020304" pitchFamily="18" charset="0"/>
                <a:cs typeface="Calibri" panose="020F0502020204030204" pitchFamily="34" charset="0"/>
              </a:rPr>
              <a:t>.</a:t>
            </a:r>
            <a:r>
              <a:rPr lang="en-US" sz="1100" dirty="0">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What do you use to search the internet?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“google |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bing</a:t>
            </a:r>
            <a:r>
              <a:rPr lang="en-US" sz="1100" dirty="0">
                <a:effectLst/>
                <a:latin typeface="Calibri" panose="020F0502020204030204" pitchFamily="34" charset="0"/>
                <a:ea typeface="Times New Roman" panose="02020603050405020304" pitchFamily="18" charset="0"/>
                <a:cs typeface="Calibri" panose="020F0502020204030204" pitchFamily="34" charset="0"/>
              </a:rPr>
              <a:t> | yahoo | duck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duck</a:t>
            </a:r>
            <a:r>
              <a:rPr lang="en-US" sz="1100" dirty="0">
                <a:effectLst/>
                <a:latin typeface="Calibri" panose="020F0502020204030204" pitchFamily="34" charset="0"/>
                <a:ea typeface="Times New Roman" panose="02020603050405020304" pitchFamily="18" charset="0"/>
                <a:cs typeface="Calibri" panose="020F0502020204030204" pitchFamily="34" charset="0"/>
              </a:rPr>
              <a:t> go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etc</a:t>
            </a:r>
            <a:r>
              <a:rPr lang="en-US" sz="1100" dirty="0">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Calibri" panose="020F0502020204030204" pitchFamily="34" charset="0"/>
              </a:rPr>
              <a:t>Works on crawling internet and saving URL’s and metadata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What happens when something is put down on internet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“No longer available ! Aww snap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309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98324D-EE4D-48B9-A77A-4B7E8B1A4CF1}"/>
              </a:ext>
            </a:extLst>
          </p:cNvPr>
          <p:cNvSpPr txBox="1"/>
          <p:nvPr/>
        </p:nvSpPr>
        <p:spPr>
          <a:xfrm>
            <a:off x="4386470" y="471666"/>
            <a:ext cx="4452730" cy="4057329"/>
          </a:xfrm>
          <a:prstGeom prst="rect">
            <a:avLst/>
          </a:prstGeom>
          <a:noFill/>
        </p:spPr>
        <p:txBody>
          <a:bodyPr wrap="square">
            <a:spAutoFit/>
          </a:bodyPr>
          <a:lstStyle/>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How can we see the deleted webpages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 WAYBACK MACHINE ---</a:t>
            </a:r>
          </a:p>
          <a:p>
            <a:pPr algn="ctr">
              <a:lnSpc>
                <a:spcPct val="107000"/>
              </a:lnSpc>
              <a:spcBef>
                <a:spcPts val="0"/>
              </a:spcBef>
              <a:spcAft>
                <a:spcPts val="800"/>
              </a:spcAft>
            </a:pP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https://web.archive.org/web</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80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Search for a domain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Check the captures from past for the domain</a:t>
            </a: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Ninja’s use this to gain about information that is possibly deleted from the websites in pass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3FE76-8593-455E-B60E-F7FBB4E9AD01}"/>
              </a:ext>
            </a:extLst>
          </p:cNvPr>
          <p:cNvPicPr>
            <a:picLocks noChangeAspect="1"/>
          </p:cNvPicPr>
          <p:nvPr/>
        </p:nvPicPr>
        <p:blipFill>
          <a:blip r:embed="rId3"/>
          <a:stretch>
            <a:fillRect/>
          </a:stretch>
        </p:blipFill>
        <p:spPr>
          <a:xfrm rot="20080370">
            <a:off x="354624" y="1956885"/>
            <a:ext cx="3658376" cy="1718022"/>
          </a:xfrm>
          <a:prstGeom prst="rect">
            <a:avLst/>
          </a:prstGeom>
        </p:spPr>
      </p:pic>
    </p:spTree>
    <p:extLst>
      <p:ext uri="{BB962C8B-B14F-4D97-AF65-F5344CB8AC3E}">
        <p14:creationId xmlns:p14="http://schemas.microsoft.com/office/powerpoint/2010/main" val="511370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C7EF3-8194-4EE2-A423-3B775D99DBEC}"/>
              </a:ext>
            </a:extLst>
          </p:cNvPr>
          <p:cNvSpPr>
            <a:spLocks noGrp="1"/>
          </p:cNvSpPr>
          <p:nvPr>
            <p:ph type="ctrTitle"/>
          </p:nvPr>
        </p:nvSpPr>
        <p:spPr>
          <a:xfrm>
            <a:off x="1363956" y="1624186"/>
            <a:ext cx="6136775" cy="960816"/>
          </a:xfrm>
        </p:spPr>
        <p:txBody>
          <a:bodyPr/>
          <a:lstStyle/>
          <a:p>
            <a:pPr algn="ctr"/>
            <a:r>
              <a:rPr lang="en-US" dirty="0"/>
              <a:t>Break – ox02</a:t>
            </a:r>
          </a:p>
        </p:txBody>
      </p:sp>
    </p:spTree>
    <p:extLst>
      <p:ext uri="{BB962C8B-B14F-4D97-AF65-F5344CB8AC3E}">
        <p14:creationId xmlns:p14="http://schemas.microsoft.com/office/powerpoint/2010/main" val="2041191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89985-7172-42F9-9FAB-FA954A7F0779}"/>
              </a:ext>
            </a:extLst>
          </p:cNvPr>
          <p:cNvSpPr>
            <a:spLocks noGrp="1"/>
          </p:cNvSpPr>
          <p:nvPr>
            <p:ph type="ctrTitle"/>
          </p:nvPr>
        </p:nvSpPr>
        <p:spPr>
          <a:xfrm>
            <a:off x="283902" y="225287"/>
            <a:ext cx="8356515" cy="675894"/>
          </a:xfrm>
        </p:spPr>
        <p:txBody>
          <a:bodyPr/>
          <a:lstStyle/>
          <a:p>
            <a:pPr algn="ctr"/>
            <a:r>
              <a:rPr lang="en-US" b="1" dirty="0">
                <a:latin typeface="Blackadder ITC" panose="04020505051007020D02" pitchFamily="82" charset="0"/>
              </a:rPr>
              <a:t>                  The journey for today </a:t>
            </a:r>
          </a:p>
        </p:txBody>
      </p:sp>
      <p:pic>
        <p:nvPicPr>
          <p:cNvPr id="2" name="Picture 1">
            <a:extLst>
              <a:ext uri="{FF2B5EF4-FFF2-40B4-BE49-F238E27FC236}">
                <a16:creationId xmlns:a16="http://schemas.microsoft.com/office/drawing/2014/main" id="{9C003FA6-F69C-4358-88CC-2438142346C5}"/>
              </a:ext>
            </a:extLst>
          </p:cNvPr>
          <p:cNvPicPr>
            <a:picLocks noChangeAspect="1"/>
          </p:cNvPicPr>
          <p:nvPr/>
        </p:nvPicPr>
        <p:blipFill>
          <a:blip r:embed="rId2"/>
          <a:stretch>
            <a:fillRect/>
          </a:stretch>
        </p:blipFill>
        <p:spPr>
          <a:xfrm>
            <a:off x="149501" y="1445391"/>
            <a:ext cx="3070777" cy="2589895"/>
          </a:xfrm>
          <a:prstGeom prst="rect">
            <a:avLst/>
          </a:prstGeom>
        </p:spPr>
      </p:pic>
      <p:sp>
        <p:nvSpPr>
          <p:cNvPr id="4" name="Arrow: Notched Right 3">
            <a:extLst>
              <a:ext uri="{FF2B5EF4-FFF2-40B4-BE49-F238E27FC236}">
                <a16:creationId xmlns:a16="http://schemas.microsoft.com/office/drawing/2014/main" id="{B2A4D924-4148-42BB-B0F6-6BC1663C729A}"/>
              </a:ext>
            </a:extLst>
          </p:cNvPr>
          <p:cNvSpPr/>
          <p:nvPr/>
        </p:nvSpPr>
        <p:spPr>
          <a:xfrm>
            <a:off x="3432312" y="1424026"/>
            <a:ext cx="3332922" cy="258418"/>
          </a:xfrm>
          <a:prstGeom prst="notched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effectLst/>
                <a:latin typeface="Calibri" panose="020F0502020204030204" pitchFamily="34" charset="0"/>
                <a:ea typeface="Times New Roman" panose="02020603050405020304" pitchFamily="18" charset="0"/>
                <a:cs typeface="Calibri" panose="020F0502020204030204" pitchFamily="34" charset="0"/>
              </a:rPr>
              <a:t>Learn the fundamentals of OSINT</a:t>
            </a:r>
            <a:endParaRPr lang="en-US" sz="1050" dirty="0"/>
          </a:p>
        </p:txBody>
      </p:sp>
      <p:sp>
        <p:nvSpPr>
          <p:cNvPr id="7" name="Arrow: Notched Right 6">
            <a:extLst>
              <a:ext uri="{FF2B5EF4-FFF2-40B4-BE49-F238E27FC236}">
                <a16:creationId xmlns:a16="http://schemas.microsoft.com/office/drawing/2014/main" id="{B3796F0A-8933-4A7E-9119-7150593468C3}"/>
              </a:ext>
            </a:extLst>
          </p:cNvPr>
          <p:cNvSpPr/>
          <p:nvPr/>
        </p:nvSpPr>
        <p:spPr>
          <a:xfrm>
            <a:off x="3707295" y="1825503"/>
            <a:ext cx="3332922" cy="258418"/>
          </a:xfrm>
          <a:prstGeom prst="notched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effectLst/>
                <a:latin typeface="Calibri" panose="020F0502020204030204" pitchFamily="34" charset="0"/>
                <a:ea typeface="Times New Roman" panose="02020603050405020304" pitchFamily="18" charset="0"/>
                <a:cs typeface="Calibri" panose="020F0502020204030204" pitchFamily="34" charset="0"/>
              </a:rPr>
              <a:t>Gain insights to the processes and techniques</a:t>
            </a:r>
            <a:endParaRPr lang="en-US" sz="1050" dirty="0"/>
          </a:p>
        </p:txBody>
      </p:sp>
      <p:sp>
        <p:nvSpPr>
          <p:cNvPr id="9" name="Arrow: Notched Right 8">
            <a:extLst>
              <a:ext uri="{FF2B5EF4-FFF2-40B4-BE49-F238E27FC236}">
                <a16:creationId xmlns:a16="http://schemas.microsoft.com/office/drawing/2014/main" id="{17624830-2C9D-4131-9DA2-92CCC1A2BE7B}"/>
              </a:ext>
            </a:extLst>
          </p:cNvPr>
          <p:cNvSpPr/>
          <p:nvPr/>
        </p:nvSpPr>
        <p:spPr>
          <a:xfrm>
            <a:off x="3978454" y="2221000"/>
            <a:ext cx="3332922" cy="258418"/>
          </a:xfrm>
          <a:prstGeom prst="notched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effectLst/>
                <a:latin typeface="Calibri" panose="020F0502020204030204" pitchFamily="34" charset="0"/>
                <a:ea typeface="Times New Roman" panose="02020603050405020304" pitchFamily="18" charset="0"/>
                <a:cs typeface="Calibri" panose="020F0502020204030204" pitchFamily="34" charset="0"/>
              </a:rPr>
              <a:t>Overview of the popular tools used in OSINT</a:t>
            </a:r>
            <a:endParaRPr lang="en-US" sz="1050" dirty="0"/>
          </a:p>
        </p:txBody>
      </p:sp>
      <p:sp>
        <p:nvSpPr>
          <p:cNvPr id="11" name="Arrow: Notched Right 10">
            <a:extLst>
              <a:ext uri="{FF2B5EF4-FFF2-40B4-BE49-F238E27FC236}">
                <a16:creationId xmlns:a16="http://schemas.microsoft.com/office/drawing/2014/main" id="{1E370D59-572F-4AB2-AF46-2AC7A4F251BB}"/>
              </a:ext>
            </a:extLst>
          </p:cNvPr>
          <p:cNvSpPr/>
          <p:nvPr/>
        </p:nvSpPr>
        <p:spPr>
          <a:xfrm>
            <a:off x="4210880" y="2604918"/>
            <a:ext cx="3332922" cy="258418"/>
          </a:xfrm>
          <a:prstGeom prst="notched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effectLst/>
                <a:latin typeface="Calibri" panose="020F0502020204030204" pitchFamily="34" charset="0"/>
                <a:ea typeface="Times New Roman" panose="02020603050405020304" pitchFamily="18" charset="0"/>
                <a:cs typeface="Calibri" panose="020F0502020204030204" pitchFamily="34" charset="0"/>
              </a:rPr>
              <a:t>Learn with Tools in Labs</a:t>
            </a:r>
            <a:endParaRPr lang="en-US" sz="1050" dirty="0"/>
          </a:p>
        </p:txBody>
      </p:sp>
      <p:sp>
        <p:nvSpPr>
          <p:cNvPr id="13" name="Arrow: Notched Right 12">
            <a:extLst>
              <a:ext uri="{FF2B5EF4-FFF2-40B4-BE49-F238E27FC236}">
                <a16:creationId xmlns:a16="http://schemas.microsoft.com/office/drawing/2014/main" id="{49918588-5159-42E7-ACD2-07DDE7535F40}"/>
              </a:ext>
            </a:extLst>
          </p:cNvPr>
          <p:cNvSpPr/>
          <p:nvPr/>
        </p:nvSpPr>
        <p:spPr>
          <a:xfrm>
            <a:off x="4545495" y="3025454"/>
            <a:ext cx="3332922" cy="258418"/>
          </a:xfrm>
          <a:prstGeom prst="notched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Learn to code your scripts in python</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Arrow: Notched Right 14">
            <a:extLst>
              <a:ext uri="{FF2B5EF4-FFF2-40B4-BE49-F238E27FC236}">
                <a16:creationId xmlns:a16="http://schemas.microsoft.com/office/drawing/2014/main" id="{8F8191AB-0D91-4E56-A63A-276874EF8220}"/>
              </a:ext>
            </a:extLst>
          </p:cNvPr>
          <p:cNvSpPr/>
          <p:nvPr/>
        </p:nvSpPr>
        <p:spPr>
          <a:xfrm>
            <a:off x="4883425" y="3397487"/>
            <a:ext cx="3332922" cy="258418"/>
          </a:xfrm>
          <a:prstGeom prst="notched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Play the CTF</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862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F45DA7-7625-4AF3-AF05-9B9096B426DF}"/>
              </a:ext>
            </a:extLst>
          </p:cNvPr>
          <p:cNvSpPr txBox="1"/>
          <p:nvPr/>
        </p:nvSpPr>
        <p:spPr>
          <a:xfrm>
            <a:off x="6387548" y="342108"/>
            <a:ext cx="1543878"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Web Stack</a:t>
            </a:r>
            <a:endParaRPr lang="en-US" dirty="0"/>
          </a:p>
        </p:txBody>
      </p:sp>
      <p:sp>
        <p:nvSpPr>
          <p:cNvPr id="7" name="TextBox 6">
            <a:extLst>
              <a:ext uri="{FF2B5EF4-FFF2-40B4-BE49-F238E27FC236}">
                <a16:creationId xmlns:a16="http://schemas.microsoft.com/office/drawing/2014/main" id="{ACF41C4C-C7A9-4864-A938-96D2B3ED103C}"/>
              </a:ext>
            </a:extLst>
          </p:cNvPr>
          <p:cNvSpPr txBox="1"/>
          <p:nvPr/>
        </p:nvSpPr>
        <p:spPr>
          <a:xfrm>
            <a:off x="4658139" y="1091042"/>
            <a:ext cx="4287078" cy="3465051"/>
          </a:xfrm>
          <a:prstGeom prst="rect">
            <a:avLst/>
          </a:prstGeom>
          <a:noFill/>
        </p:spPr>
        <p:txBody>
          <a:bodyPr wrap="square">
            <a:spAutoFit/>
          </a:bodyPr>
          <a:lstStyle/>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How a website is made?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Web pages + Web Server + Backend Programming (Not always)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Web Pages : HTML + CSS + JS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Web Server : Apache,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nginX</a:t>
            </a:r>
            <a:r>
              <a:rPr lang="en-US" sz="1100" dirty="0">
                <a:effectLst/>
                <a:latin typeface="Calibri" panose="020F0502020204030204" pitchFamily="34" charset="0"/>
                <a:ea typeface="Times New Roman" panose="02020603050405020304" pitchFamily="18" charset="0"/>
                <a:cs typeface="Calibri" panose="020F0502020204030204" pitchFamily="34" charset="0"/>
              </a:rPr>
              <a:t>, IIS, Custom server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Werkzurk</a:t>
            </a:r>
            <a:r>
              <a:rPr lang="en-US" sz="1100" dirty="0">
                <a:effectLst/>
                <a:latin typeface="Calibri" panose="020F0502020204030204" pitchFamily="34" charset="0"/>
                <a:ea typeface="Times New Roman" panose="02020603050405020304" pitchFamily="18" charset="0"/>
                <a:cs typeface="Calibri" panose="020F0502020204030204" pitchFamily="34" charset="0"/>
              </a:rPr>
              <a:t>, python based,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nodejs</a:t>
            </a:r>
            <a:r>
              <a:rPr lang="en-US" sz="1100" dirty="0">
                <a:effectLst/>
                <a:latin typeface="Calibri" panose="020F0502020204030204" pitchFamily="34" charset="0"/>
                <a:ea typeface="Times New Roman" panose="02020603050405020304" pitchFamily="18" charset="0"/>
                <a:cs typeface="Calibri" panose="020F0502020204030204" pitchFamily="34" charset="0"/>
              </a:rPr>
              <a:t> based]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Backend: PHP, Python, Java, Perl, Bash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etc</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OSINT importance: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Calibri" panose="020F0502020204030204" pitchFamily="34" charset="0"/>
              </a:rPr>
              <a:t>Hackers identify potentially vulnerable components used in developing website/</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webapplication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Calibri" panose="020F0502020204030204" pitchFamily="34" charset="0"/>
              </a:rPr>
              <a:t>Webapp Penetration testing | Bug Hunting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Calibri" panose="020F0502020204030204" pitchFamily="34" charset="0"/>
              </a:rPr>
              <a:t>An example of conducting Active </a:t>
            </a:r>
            <a:r>
              <a:rPr lang="en-US" sz="1100" dirty="0" err="1">
                <a:effectLst/>
                <a:latin typeface="Calibri" panose="020F0502020204030204" pitchFamily="34" charset="0"/>
                <a:ea typeface="Times New Roman" panose="02020603050405020304" pitchFamily="18" charset="0"/>
                <a:cs typeface="Calibri" panose="020F0502020204030204" pitchFamily="34" charset="0"/>
              </a:rPr>
              <a:t>Osint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71CF873-CAFD-4EEA-9F69-9B404C316C80}"/>
              </a:ext>
            </a:extLst>
          </p:cNvPr>
          <p:cNvPicPr>
            <a:picLocks noChangeAspect="1"/>
          </p:cNvPicPr>
          <p:nvPr/>
        </p:nvPicPr>
        <p:blipFill>
          <a:blip r:embed="rId2"/>
          <a:stretch>
            <a:fillRect/>
          </a:stretch>
        </p:blipFill>
        <p:spPr>
          <a:xfrm>
            <a:off x="164964" y="1618920"/>
            <a:ext cx="4320898" cy="2155793"/>
          </a:xfrm>
          <a:prstGeom prst="rect">
            <a:avLst/>
          </a:prstGeom>
        </p:spPr>
      </p:pic>
    </p:spTree>
    <p:extLst>
      <p:ext uri="{BB962C8B-B14F-4D97-AF65-F5344CB8AC3E}">
        <p14:creationId xmlns:p14="http://schemas.microsoft.com/office/powerpoint/2010/main" val="1899555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C84B6-3C03-45B1-9D4F-ECD911E56CB2}"/>
              </a:ext>
            </a:extLst>
          </p:cNvPr>
          <p:cNvSpPr txBox="1"/>
          <p:nvPr/>
        </p:nvSpPr>
        <p:spPr>
          <a:xfrm>
            <a:off x="4810539" y="1213524"/>
            <a:ext cx="3969026" cy="2716449"/>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Calibri" panose="020F0502020204030204" pitchFamily="34" charset="0"/>
              </a:rPr>
              <a:t>Learn how websites are made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cs typeface="Calibri" panose="020F0502020204030204" pitchFamily="34" charset="0"/>
              </a:rPr>
              <a:t>What tools are used to deploy the website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cs typeface="Calibri" panose="020F0502020204030204" pitchFamily="34" charset="0"/>
              </a:rPr>
              <a:t>What is the frontend stack ? or possible backend stack</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TOOLS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07000"/>
              </a:lnSpc>
              <a:spcBef>
                <a:spcPts val="0"/>
              </a:spcBef>
              <a:spcAft>
                <a:spcPts val="80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45720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#BUILT WITH - </a:t>
            </a:r>
            <a:r>
              <a:rPr lang="en-US" sz="1100" dirty="0">
                <a:effectLst/>
                <a:latin typeface="Calibri" panose="020F0502020204030204" pitchFamily="34" charset="0"/>
                <a:ea typeface="Times New Roman" panose="02020603050405020304" pitchFamily="18" charset="0"/>
                <a:cs typeface="Calibri" panose="020F0502020204030204" pitchFamily="34" charset="0"/>
                <a:hlinkClick r:id="rId2"/>
              </a:rPr>
              <a:t>https://builtwith.com/</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457200">
              <a:lnSpc>
                <a:spcPct val="107000"/>
              </a:lnSpc>
              <a:spcBef>
                <a:spcPts val="0"/>
              </a:spcBef>
              <a:spcAft>
                <a:spcPts val="8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#WAPPALYZER - </a:t>
            </a:r>
            <a:r>
              <a:rPr lang="en-US" sz="11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rPr>
              <a:t>https://www.wappalyzer.com/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1">
            <a:extLst>
              <a:ext uri="{FF2B5EF4-FFF2-40B4-BE49-F238E27FC236}">
                <a16:creationId xmlns:a16="http://schemas.microsoft.com/office/drawing/2014/main" id="{D52A70CA-48EC-403B-A8AA-12289EB31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85" y="356194"/>
            <a:ext cx="4023815" cy="4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81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186979-1FBC-432D-838E-7D93D69AC1B0}"/>
              </a:ext>
            </a:extLst>
          </p:cNvPr>
          <p:cNvSpPr/>
          <p:nvPr/>
        </p:nvSpPr>
        <p:spPr>
          <a:xfrm>
            <a:off x="438693" y="221650"/>
            <a:ext cx="341632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Pawn test</a:t>
            </a:r>
          </a:p>
        </p:txBody>
      </p:sp>
      <p:sp>
        <p:nvSpPr>
          <p:cNvPr id="6" name="TextBox 5">
            <a:extLst>
              <a:ext uri="{FF2B5EF4-FFF2-40B4-BE49-F238E27FC236}">
                <a16:creationId xmlns:a16="http://schemas.microsoft.com/office/drawing/2014/main" id="{F1795FBE-B191-4750-9ABE-7E659D0C221C}"/>
              </a:ext>
            </a:extLst>
          </p:cNvPr>
          <p:cNvSpPr txBox="1"/>
          <p:nvPr/>
        </p:nvSpPr>
        <p:spPr>
          <a:xfrm>
            <a:off x="563217" y="1775790"/>
            <a:ext cx="5658679" cy="923330"/>
          </a:xfrm>
          <a:prstGeom prst="rect">
            <a:avLst/>
          </a:prstGeom>
          <a:noFill/>
        </p:spPr>
        <p:txBody>
          <a:bodyPr wrap="square" rtlCol="0">
            <a:spAutoFit/>
          </a:bodyPr>
          <a:lstStyle/>
          <a:p>
            <a:r>
              <a:rPr lang="en-US" b="1" dirty="0">
                <a:latin typeface="+mn-lt"/>
              </a:rPr>
              <a:t>Visit - </a:t>
            </a:r>
            <a:r>
              <a:rPr lang="en-US" b="1" dirty="0">
                <a:latin typeface="+mn-lt"/>
                <a:hlinkClick r:id="rId2"/>
              </a:rPr>
              <a:t>https://haveibeenpwned.com/</a:t>
            </a:r>
            <a:endParaRPr lang="en-US" b="1" dirty="0">
              <a:latin typeface="+mn-lt"/>
            </a:endParaRPr>
          </a:p>
          <a:p>
            <a:endParaRPr lang="en-US" b="1" dirty="0">
              <a:latin typeface="+mn-lt"/>
            </a:endParaRPr>
          </a:p>
          <a:p>
            <a:r>
              <a:rPr lang="en-US" b="1" dirty="0">
                <a:latin typeface="+mn-lt"/>
              </a:rPr>
              <a:t>Simply provide your email address and hit </a:t>
            </a:r>
            <a:r>
              <a:rPr lang="en-US" b="1" i="1" dirty="0" err="1">
                <a:latin typeface="+mn-lt"/>
              </a:rPr>
              <a:t>pwned</a:t>
            </a:r>
            <a:r>
              <a:rPr lang="en-US" b="1" i="1" dirty="0">
                <a:latin typeface="+mn-lt"/>
              </a:rPr>
              <a:t>?</a:t>
            </a:r>
          </a:p>
        </p:txBody>
      </p:sp>
      <p:sp>
        <p:nvSpPr>
          <p:cNvPr id="7" name="TextBox 6">
            <a:extLst>
              <a:ext uri="{FF2B5EF4-FFF2-40B4-BE49-F238E27FC236}">
                <a16:creationId xmlns:a16="http://schemas.microsoft.com/office/drawing/2014/main" id="{7CD33BFC-CF89-4881-B4C5-F323C5C5F213}"/>
              </a:ext>
            </a:extLst>
          </p:cNvPr>
          <p:cNvSpPr txBox="1"/>
          <p:nvPr/>
        </p:nvSpPr>
        <p:spPr>
          <a:xfrm>
            <a:off x="563216" y="3180843"/>
            <a:ext cx="7927757" cy="1477328"/>
          </a:xfrm>
          <a:prstGeom prst="rect">
            <a:avLst/>
          </a:prstGeom>
          <a:noFill/>
        </p:spPr>
        <p:txBody>
          <a:bodyPr wrap="square" rtlCol="0">
            <a:spAutoFit/>
          </a:bodyPr>
          <a:lstStyle/>
          <a:p>
            <a:r>
              <a:rPr lang="en-US" dirty="0">
                <a:latin typeface="+mn-lt"/>
              </a:rPr>
              <a:t>Identify if an email address has been part of a data breach</a:t>
            </a:r>
          </a:p>
          <a:p>
            <a:r>
              <a:rPr lang="en-US" dirty="0">
                <a:latin typeface="+mn-lt"/>
              </a:rPr>
              <a:t>Get details about the data breach</a:t>
            </a:r>
          </a:p>
          <a:p>
            <a:r>
              <a:rPr lang="en-US" dirty="0">
                <a:latin typeface="+mn-lt"/>
              </a:rPr>
              <a:t>Malicious actors use this for breaking into accounts that have already been hacked. – example forum </a:t>
            </a:r>
            <a:r>
              <a:rPr lang="en-US" b="1" dirty="0">
                <a:solidFill>
                  <a:schemeClr val="tx2">
                    <a:lumMod val="75000"/>
                  </a:schemeClr>
                </a:solidFill>
              </a:rPr>
              <a:t>https://raidforums.com</a:t>
            </a:r>
          </a:p>
          <a:p>
            <a:endParaRPr lang="en-US" dirty="0">
              <a:latin typeface="+mn-lt"/>
            </a:endParaRPr>
          </a:p>
        </p:txBody>
      </p:sp>
      <p:pic>
        <p:nvPicPr>
          <p:cNvPr id="8" name="Picture 7">
            <a:extLst>
              <a:ext uri="{FF2B5EF4-FFF2-40B4-BE49-F238E27FC236}">
                <a16:creationId xmlns:a16="http://schemas.microsoft.com/office/drawing/2014/main" id="{535924EB-FA69-4D02-B2AD-DF6F6BFA2A23}"/>
              </a:ext>
            </a:extLst>
          </p:cNvPr>
          <p:cNvPicPr>
            <a:picLocks noChangeAspect="1"/>
          </p:cNvPicPr>
          <p:nvPr/>
        </p:nvPicPr>
        <p:blipFill>
          <a:blip r:embed="rId3"/>
          <a:stretch>
            <a:fillRect/>
          </a:stretch>
        </p:blipFill>
        <p:spPr>
          <a:xfrm>
            <a:off x="4572000" y="380598"/>
            <a:ext cx="3918974" cy="764382"/>
          </a:xfrm>
          <a:prstGeom prst="rect">
            <a:avLst/>
          </a:prstGeom>
        </p:spPr>
      </p:pic>
    </p:spTree>
    <p:extLst>
      <p:ext uri="{BB962C8B-B14F-4D97-AF65-F5344CB8AC3E}">
        <p14:creationId xmlns:p14="http://schemas.microsoft.com/office/powerpoint/2010/main" val="1901836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78701-A54B-40CA-9925-20566AD7FBBA}"/>
              </a:ext>
            </a:extLst>
          </p:cNvPr>
          <p:cNvPicPr>
            <a:picLocks noChangeAspect="1"/>
          </p:cNvPicPr>
          <p:nvPr/>
        </p:nvPicPr>
        <p:blipFill>
          <a:blip r:embed="rId2"/>
          <a:stretch>
            <a:fillRect/>
          </a:stretch>
        </p:blipFill>
        <p:spPr>
          <a:xfrm rot="21016309">
            <a:off x="1251158" y="535373"/>
            <a:ext cx="3732426" cy="1889396"/>
          </a:xfrm>
          <a:prstGeom prst="rect">
            <a:avLst/>
          </a:prstGeom>
        </p:spPr>
      </p:pic>
      <p:sp>
        <p:nvSpPr>
          <p:cNvPr id="8" name="Thought Bubble: Cloud 7">
            <a:extLst>
              <a:ext uri="{FF2B5EF4-FFF2-40B4-BE49-F238E27FC236}">
                <a16:creationId xmlns:a16="http://schemas.microsoft.com/office/drawing/2014/main" id="{43AB4358-115B-49E4-9ED6-928A15AF4ED7}"/>
              </a:ext>
            </a:extLst>
          </p:cNvPr>
          <p:cNvSpPr/>
          <p:nvPr/>
        </p:nvSpPr>
        <p:spPr>
          <a:xfrm rot="226063">
            <a:off x="4708283" y="403486"/>
            <a:ext cx="4006676" cy="1316569"/>
          </a:xfrm>
          <a:prstGeom prst="cloudCallou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erlin Sans FB Demi" panose="020E0802020502020306" pitchFamily="34" charset="0"/>
              </a:rPr>
              <a:t>What can I do with these images ? </a:t>
            </a:r>
          </a:p>
          <a:p>
            <a:pPr algn="ctr"/>
            <a:endParaRPr lang="en-US" b="1" dirty="0">
              <a:solidFill>
                <a:schemeClr val="accent2">
                  <a:lumMod val="60000"/>
                  <a:lumOff val="40000"/>
                </a:schemeClr>
              </a:solidFill>
              <a:latin typeface="Berlin Sans FB Demi" panose="020E0802020502020306" pitchFamily="34" charset="0"/>
            </a:endParaRPr>
          </a:p>
        </p:txBody>
      </p:sp>
      <p:pic>
        <p:nvPicPr>
          <p:cNvPr id="9" name="Picture 8">
            <a:extLst>
              <a:ext uri="{FF2B5EF4-FFF2-40B4-BE49-F238E27FC236}">
                <a16:creationId xmlns:a16="http://schemas.microsoft.com/office/drawing/2014/main" id="{2163D97F-1804-434B-9712-67A38E6E5849}"/>
              </a:ext>
            </a:extLst>
          </p:cNvPr>
          <p:cNvPicPr>
            <a:picLocks noChangeAspect="1"/>
          </p:cNvPicPr>
          <p:nvPr/>
        </p:nvPicPr>
        <p:blipFill>
          <a:blip r:embed="rId3"/>
          <a:stretch>
            <a:fillRect/>
          </a:stretch>
        </p:blipFill>
        <p:spPr>
          <a:xfrm rot="621262">
            <a:off x="4352441" y="1180082"/>
            <a:ext cx="2456985" cy="1768489"/>
          </a:xfrm>
          <a:prstGeom prst="rect">
            <a:avLst/>
          </a:prstGeom>
        </p:spPr>
      </p:pic>
      <p:pic>
        <p:nvPicPr>
          <p:cNvPr id="10" name="Picture 9">
            <a:extLst>
              <a:ext uri="{FF2B5EF4-FFF2-40B4-BE49-F238E27FC236}">
                <a16:creationId xmlns:a16="http://schemas.microsoft.com/office/drawing/2014/main" id="{7882E3C8-F7B0-418A-8568-5A7C6B915F40}"/>
              </a:ext>
            </a:extLst>
          </p:cNvPr>
          <p:cNvPicPr>
            <a:picLocks noChangeAspect="1"/>
          </p:cNvPicPr>
          <p:nvPr/>
        </p:nvPicPr>
        <p:blipFill>
          <a:blip r:embed="rId4"/>
          <a:stretch>
            <a:fillRect/>
          </a:stretch>
        </p:blipFill>
        <p:spPr>
          <a:xfrm rot="191418">
            <a:off x="2070811" y="2823452"/>
            <a:ext cx="3360462" cy="1875479"/>
          </a:xfrm>
          <a:prstGeom prst="rect">
            <a:avLst/>
          </a:prstGeom>
        </p:spPr>
      </p:pic>
    </p:spTree>
    <p:extLst>
      <p:ext uri="{BB962C8B-B14F-4D97-AF65-F5344CB8AC3E}">
        <p14:creationId xmlns:p14="http://schemas.microsoft.com/office/powerpoint/2010/main" val="2616711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777255-4256-44C2-BE2B-CE52D0109EC9}"/>
              </a:ext>
            </a:extLst>
          </p:cNvPr>
          <p:cNvSpPr txBox="1"/>
          <p:nvPr/>
        </p:nvSpPr>
        <p:spPr>
          <a:xfrm>
            <a:off x="483703" y="993914"/>
            <a:ext cx="3558209" cy="923330"/>
          </a:xfrm>
          <a:prstGeom prst="rect">
            <a:avLst/>
          </a:prstGeom>
          <a:noFill/>
        </p:spPr>
        <p:txBody>
          <a:bodyPr wrap="square" rtlCol="0">
            <a:spAutoFit/>
          </a:bodyPr>
          <a:lstStyle/>
          <a:p>
            <a:r>
              <a:rPr lang="en-US" i="1" dirty="0">
                <a:solidFill>
                  <a:schemeClr val="accent5">
                    <a:lumMod val="75000"/>
                  </a:schemeClr>
                </a:solidFill>
                <a:latin typeface="+mn-lt"/>
              </a:rPr>
              <a:t>Take out your mobile phones</a:t>
            </a:r>
          </a:p>
          <a:p>
            <a:r>
              <a:rPr lang="en-US" i="1" dirty="0">
                <a:solidFill>
                  <a:schemeClr val="accent5">
                    <a:lumMod val="75000"/>
                  </a:schemeClr>
                </a:solidFill>
                <a:latin typeface="+mn-lt"/>
              </a:rPr>
              <a:t>Type an SMS to 7738299899</a:t>
            </a:r>
          </a:p>
          <a:p>
            <a:r>
              <a:rPr lang="en-US" i="1" dirty="0">
                <a:solidFill>
                  <a:schemeClr val="accent5">
                    <a:lumMod val="75000"/>
                  </a:schemeClr>
                </a:solidFill>
                <a:latin typeface="+mn-lt"/>
              </a:rPr>
              <a:t>“VAHAN [vehicle number]”</a:t>
            </a:r>
          </a:p>
        </p:txBody>
      </p:sp>
      <p:pic>
        <p:nvPicPr>
          <p:cNvPr id="4" name="Picture 3">
            <a:extLst>
              <a:ext uri="{FF2B5EF4-FFF2-40B4-BE49-F238E27FC236}">
                <a16:creationId xmlns:a16="http://schemas.microsoft.com/office/drawing/2014/main" id="{F3281FC3-DA43-4A91-8065-627E966B54BD}"/>
              </a:ext>
            </a:extLst>
          </p:cNvPr>
          <p:cNvPicPr>
            <a:picLocks noChangeAspect="1"/>
          </p:cNvPicPr>
          <p:nvPr/>
        </p:nvPicPr>
        <p:blipFill>
          <a:blip r:embed="rId2"/>
          <a:stretch>
            <a:fillRect/>
          </a:stretch>
        </p:blipFill>
        <p:spPr>
          <a:xfrm>
            <a:off x="881269" y="2098895"/>
            <a:ext cx="2009043" cy="2466018"/>
          </a:xfrm>
          <a:prstGeom prst="rect">
            <a:avLst/>
          </a:prstGeom>
        </p:spPr>
      </p:pic>
      <p:pic>
        <p:nvPicPr>
          <p:cNvPr id="5" name="Picture 4">
            <a:extLst>
              <a:ext uri="{FF2B5EF4-FFF2-40B4-BE49-F238E27FC236}">
                <a16:creationId xmlns:a16="http://schemas.microsoft.com/office/drawing/2014/main" id="{262F29F1-1914-439B-AADA-1427612B76B1}"/>
              </a:ext>
            </a:extLst>
          </p:cNvPr>
          <p:cNvPicPr>
            <a:picLocks noChangeAspect="1"/>
          </p:cNvPicPr>
          <p:nvPr/>
        </p:nvPicPr>
        <p:blipFill>
          <a:blip r:embed="rId3"/>
          <a:stretch>
            <a:fillRect/>
          </a:stretch>
        </p:blipFill>
        <p:spPr>
          <a:xfrm>
            <a:off x="5658678" y="2010362"/>
            <a:ext cx="2415212" cy="2554551"/>
          </a:xfrm>
          <a:prstGeom prst="rect">
            <a:avLst/>
          </a:prstGeom>
        </p:spPr>
      </p:pic>
      <p:sp>
        <p:nvSpPr>
          <p:cNvPr id="7" name="TextBox 6">
            <a:extLst>
              <a:ext uri="{FF2B5EF4-FFF2-40B4-BE49-F238E27FC236}">
                <a16:creationId xmlns:a16="http://schemas.microsoft.com/office/drawing/2014/main" id="{86625D37-FAE4-4708-9AD7-A340A6287D90}"/>
              </a:ext>
            </a:extLst>
          </p:cNvPr>
          <p:cNvSpPr txBox="1"/>
          <p:nvPr/>
        </p:nvSpPr>
        <p:spPr>
          <a:xfrm>
            <a:off x="5035825" y="993914"/>
            <a:ext cx="3929271" cy="923330"/>
          </a:xfrm>
          <a:prstGeom prst="rect">
            <a:avLst/>
          </a:prstGeom>
          <a:noFill/>
        </p:spPr>
        <p:txBody>
          <a:bodyPr wrap="square">
            <a:spAutoFit/>
          </a:bodyPr>
          <a:lstStyle/>
          <a:p>
            <a:r>
              <a:rPr lang="en-US" i="1" dirty="0">
                <a:solidFill>
                  <a:schemeClr val="accent5">
                    <a:lumMod val="75000"/>
                  </a:schemeClr>
                </a:solidFill>
                <a:latin typeface="+mn-lt"/>
              </a:rPr>
              <a:t>Hit the </a:t>
            </a:r>
            <a:r>
              <a:rPr lang="en-US" i="1" dirty="0" err="1">
                <a:solidFill>
                  <a:schemeClr val="accent5">
                    <a:lumMod val="75000"/>
                  </a:schemeClr>
                </a:solidFill>
                <a:latin typeface="+mn-lt"/>
              </a:rPr>
              <a:t>url</a:t>
            </a:r>
            <a:r>
              <a:rPr lang="en-US" i="1" dirty="0">
                <a:solidFill>
                  <a:schemeClr val="accent5">
                    <a:lumMod val="75000"/>
                  </a:schemeClr>
                </a:solidFill>
                <a:latin typeface="+mn-lt"/>
              </a:rPr>
              <a:t> on your browser</a:t>
            </a:r>
          </a:p>
          <a:p>
            <a:r>
              <a:rPr lang="en-US" i="1" dirty="0">
                <a:solidFill>
                  <a:schemeClr val="accent5">
                    <a:lumMod val="75000"/>
                  </a:schemeClr>
                </a:solidFill>
                <a:latin typeface="+mn-lt"/>
              </a:rPr>
              <a:t>https://vahan.nic.in/</a:t>
            </a:r>
          </a:p>
          <a:p>
            <a:r>
              <a:rPr lang="en-US" i="1" dirty="0">
                <a:solidFill>
                  <a:schemeClr val="accent5">
                    <a:lumMod val="75000"/>
                  </a:schemeClr>
                </a:solidFill>
                <a:latin typeface="+mn-lt"/>
              </a:rPr>
              <a:t>Enter [vehicle number] </a:t>
            </a:r>
          </a:p>
        </p:txBody>
      </p:sp>
      <p:sp>
        <p:nvSpPr>
          <p:cNvPr id="8" name="TextBox 7">
            <a:extLst>
              <a:ext uri="{FF2B5EF4-FFF2-40B4-BE49-F238E27FC236}">
                <a16:creationId xmlns:a16="http://schemas.microsoft.com/office/drawing/2014/main" id="{DE3E3591-C75F-4AE1-83B9-9108879D340D}"/>
              </a:ext>
            </a:extLst>
          </p:cNvPr>
          <p:cNvSpPr txBox="1"/>
          <p:nvPr/>
        </p:nvSpPr>
        <p:spPr>
          <a:xfrm>
            <a:off x="3193774" y="271670"/>
            <a:ext cx="2590800" cy="369332"/>
          </a:xfrm>
          <a:prstGeom prst="rect">
            <a:avLst/>
          </a:prstGeom>
          <a:noFill/>
        </p:spPr>
        <p:txBody>
          <a:bodyPr wrap="square" rtlCol="0">
            <a:spAutoFit/>
          </a:bodyPr>
          <a:lstStyle/>
          <a:p>
            <a:r>
              <a:rPr lang="en-US" b="1" dirty="0">
                <a:solidFill>
                  <a:schemeClr val="accent1">
                    <a:lumMod val="40000"/>
                    <a:lumOff val="60000"/>
                  </a:schemeClr>
                </a:solidFill>
                <a:latin typeface="+mn-lt"/>
              </a:rPr>
              <a:t>Gathering Vehicle Info </a:t>
            </a:r>
          </a:p>
        </p:txBody>
      </p:sp>
    </p:spTree>
    <p:extLst>
      <p:ext uri="{BB962C8B-B14F-4D97-AF65-F5344CB8AC3E}">
        <p14:creationId xmlns:p14="http://schemas.microsoft.com/office/powerpoint/2010/main" val="2385338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37C134-F395-4622-AB17-EAC57D934473}"/>
              </a:ext>
            </a:extLst>
          </p:cNvPr>
          <p:cNvSpPr/>
          <p:nvPr/>
        </p:nvSpPr>
        <p:spPr>
          <a:xfrm>
            <a:off x="2015018" y="261406"/>
            <a:ext cx="5113965"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Locating Open </a:t>
            </a:r>
            <a:r>
              <a:rPr lang="en-US" sz="2800" b="1" cap="none" spc="0" dirty="0" err="1">
                <a:ln w="22225">
                  <a:solidFill>
                    <a:schemeClr val="accent2"/>
                  </a:solidFill>
                  <a:prstDash val="solid"/>
                </a:ln>
                <a:solidFill>
                  <a:schemeClr val="accent2">
                    <a:lumMod val="40000"/>
                    <a:lumOff val="60000"/>
                  </a:schemeClr>
                </a:solidFill>
                <a:effectLst/>
              </a:rPr>
              <a:t>Wifi</a:t>
            </a:r>
            <a:r>
              <a:rPr lang="en-US" sz="2800" b="1" cap="none" spc="0" dirty="0">
                <a:ln w="22225">
                  <a:solidFill>
                    <a:schemeClr val="accent2"/>
                  </a:solidFill>
                  <a:prstDash val="solid"/>
                </a:ln>
                <a:solidFill>
                  <a:schemeClr val="accent2">
                    <a:lumMod val="40000"/>
                    <a:lumOff val="60000"/>
                  </a:schemeClr>
                </a:solidFill>
                <a:effectLst/>
              </a:rPr>
              <a:t> Hotspots</a:t>
            </a:r>
          </a:p>
        </p:txBody>
      </p:sp>
      <p:sp>
        <p:nvSpPr>
          <p:cNvPr id="7" name="TextBox 6">
            <a:extLst>
              <a:ext uri="{FF2B5EF4-FFF2-40B4-BE49-F238E27FC236}">
                <a16:creationId xmlns:a16="http://schemas.microsoft.com/office/drawing/2014/main" id="{30A5C665-75D9-4278-9F35-252DF93D3E5B}"/>
              </a:ext>
            </a:extLst>
          </p:cNvPr>
          <p:cNvSpPr txBox="1"/>
          <p:nvPr/>
        </p:nvSpPr>
        <p:spPr>
          <a:xfrm>
            <a:off x="185629" y="1593327"/>
            <a:ext cx="5421677" cy="923330"/>
          </a:xfrm>
          <a:prstGeom prst="rect">
            <a:avLst/>
          </a:prstGeom>
          <a:noFill/>
        </p:spPr>
        <p:txBody>
          <a:bodyPr wrap="none" rtlCol="0">
            <a:spAutoFit/>
          </a:bodyPr>
          <a:lstStyle/>
          <a:p>
            <a:r>
              <a:rPr lang="en-US" dirty="0">
                <a:latin typeface="+mn-lt"/>
              </a:rPr>
              <a:t>Let say you are travelling to place X.</a:t>
            </a:r>
          </a:p>
          <a:p>
            <a:r>
              <a:rPr lang="en-US" dirty="0">
                <a:latin typeface="+mn-lt"/>
              </a:rPr>
              <a:t> </a:t>
            </a:r>
          </a:p>
          <a:p>
            <a:r>
              <a:rPr lang="en-US" dirty="0">
                <a:latin typeface="+mn-lt"/>
              </a:rPr>
              <a:t>How will you search for open </a:t>
            </a:r>
            <a:r>
              <a:rPr lang="en-US" dirty="0" err="1">
                <a:latin typeface="+mn-lt"/>
              </a:rPr>
              <a:t>Wifi</a:t>
            </a:r>
            <a:r>
              <a:rPr lang="en-US" dirty="0">
                <a:latin typeface="+mn-lt"/>
              </a:rPr>
              <a:t> hotspots there ?</a:t>
            </a:r>
          </a:p>
        </p:txBody>
      </p:sp>
      <p:pic>
        <p:nvPicPr>
          <p:cNvPr id="8" name="Picture 7">
            <a:extLst>
              <a:ext uri="{FF2B5EF4-FFF2-40B4-BE49-F238E27FC236}">
                <a16:creationId xmlns:a16="http://schemas.microsoft.com/office/drawing/2014/main" id="{A684F77C-E834-44B1-BE44-2BA2DF0D7860}"/>
              </a:ext>
            </a:extLst>
          </p:cNvPr>
          <p:cNvPicPr>
            <a:picLocks noChangeAspect="1"/>
          </p:cNvPicPr>
          <p:nvPr/>
        </p:nvPicPr>
        <p:blipFill>
          <a:blip r:embed="rId2"/>
          <a:stretch>
            <a:fillRect/>
          </a:stretch>
        </p:blipFill>
        <p:spPr>
          <a:xfrm>
            <a:off x="5838925" y="1419289"/>
            <a:ext cx="2676780" cy="1925332"/>
          </a:xfrm>
          <a:prstGeom prst="rect">
            <a:avLst/>
          </a:prstGeom>
        </p:spPr>
      </p:pic>
      <p:sp>
        <p:nvSpPr>
          <p:cNvPr id="9" name="TextBox 8">
            <a:extLst>
              <a:ext uri="{FF2B5EF4-FFF2-40B4-BE49-F238E27FC236}">
                <a16:creationId xmlns:a16="http://schemas.microsoft.com/office/drawing/2014/main" id="{3C7BF17B-A70C-4962-BC5A-6F29DB05E9DA}"/>
              </a:ext>
            </a:extLst>
          </p:cNvPr>
          <p:cNvSpPr txBox="1"/>
          <p:nvPr/>
        </p:nvSpPr>
        <p:spPr>
          <a:xfrm>
            <a:off x="4838132" y="4047224"/>
            <a:ext cx="4114800" cy="369332"/>
          </a:xfrm>
          <a:prstGeom prst="rect">
            <a:avLst/>
          </a:prstGeom>
          <a:noFill/>
        </p:spPr>
        <p:txBody>
          <a:bodyPr wrap="square" rtlCol="0">
            <a:spAutoFit/>
          </a:bodyPr>
          <a:lstStyle/>
          <a:p>
            <a:r>
              <a:rPr lang="en-US" i="1" dirty="0">
                <a:latin typeface="+mn-lt"/>
              </a:rPr>
              <a:t>Achieved using War Driving practice</a:t>
            </a:r>
          </a:p>
        </p:txBody>
      </p:sp>
      <p:sp>
        <p:nvSpPr>
          <p:cNvPr id="11" name="TextBox 10">
            <a:extLst>
              <a:ext uri="{FF2B5EF4-FFF2-40B4-BE49-F238E27FC236}">
                <a16:creationId xmlns:a16="http://schemas.microsoft.com/office/drawing/2014/main" id="{CA9C80F2-74BA-4BFD-839E-940C20240FB1}"/>
              </a:ext>
            </a:extLst>
          </p:cNvPr>
          <p:cNvSpPr txBox="1"/>
          <p:nvPr/>
        </p:nvSpPr>
        <p:spPr>
          <a:xfrm>
            <a:off x="553232" y="3412561"/>
            <a:ext cx="4284899" cy="646331"/>
          </a:xfrm>
          <a:prstGeom prst="rect">
            <a:avLst/>
          </a:prstGeom>
          <a:noFill/>
        </p:spPr>
        <p:txBody>
          <a:bodyPr wrap="square" rtlCol="0">
            <a:spAutoFit/>
          </a:bodyPr>
          <a:lstStyle/>
          <a:p>
            <a:endParaRPr lang="en-US" dirty="0">
              <a:solidFill>
                <a:schemeClr val="tx1">
                  <a:lumMod val="95000"/>
                </a:schemeClr>
              </a:solidFill>
              <a:latin typeface="+mn-lt"/>
            </a:endParaRPr>
          </a:p>
          <a:p>
            <a:r>
              <a:rPr lang="en-US" dirty="0">
                <a:solidFill>
                  <a:schemeClr val="tx1">
                    <a:lumMod val="95000"/>
                  </a:schemeClr>
                </a:solidFill>
                <a:latin typeface="+mn-lt"/>
              </a:rPr>
              <a:t> </a:t>
            </a:r>
          </a:p>
        </p:txBody>
      </p:sp>
      <p:pic>
        <p:nvPicPr>
          <p:cNvPr id="17" name="Picture 16">
            <a:extLst>
              <a:ext uri="{FF2B5EF4-FFF2-40B4-BE49-F238E27FC236}">
                <a16:creationId xmlns:a16="http://schemas.microsoft.com/office/drawing/2014/main" id="{6E2B62D8-58D1-4AB2-BD58-9BA293E81C16}"/>
              </a:ext>
            </a:extLst>
          </p:cNvPr>
          <p:cNvPicPr>
            <a:picLocks noChangeAspect="1"/>
          </p:cNvPicPr>
          <p:nvPr/>
        </p:nvPicPr>
        <p:blipFill>
          <a:blip r:embed="rId3"/>
          <a:stretch>
            <a:fillRect/>
          </a:stretch>
        </p:blipFill>
        <p:spPr>
          <a:xfrm>
            <a:off x="1014575" y="3591393"/>
            <a:ext cx="1922835" cy="646331"/>
          </a:xfrm>
          <a:prstGeom prst="rect">
            <a:avLst/>
          </a:prstGeom>
        </p:spPr>
      </p:pic>
      <p:sp>
        <p:nvSpPr>
          <p:cNvPr id="19" name="Arrow: Right 18">
            <a:extLst>
              <a:ext uri="{FF2B5EF4-FFF2-40B4-BE49-F238E27FC236}">
                <a16:creationId xmlns:a16="http://schemas.microsoft.com/office/drawing/2014/main" id="{8371A99E-1992-42FF-833F-9E76297547BB}"/>
              </a:ext>
            </a:extLst>
          </p:cNvPr>
          <p:cNvSpPr/>
          <p:nvPr/>
        </p:nvSpPr>
        <p:spPr>
          <a:xfrm>
            <a:off x="553232" y="2879477"/>
            <a:ext cx="3302261" cy="523220"/>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400" dirty="0">
                <a:solidFill>
                  <a:schemeClr val="tx1">
                    <a:lumMod val="95000"/>
                  </a:schemeClr>
                </a:solidFill>
                <a:latin typeface="+mn-lt"/>
              </a:rPr>
              <a:t>Visit - </a:t>
            </a:r>
            <a:r>
              <a:rPr lang="en-US" sz="1400" dirty="0">
                <a:solidFill>
                  <a:schemeClr val="tx1">
                    <a:lumMod val="95000"/>
                  </a:schemeClr>
                </a:solidFill>
                <a:latin typeface="+mn-lt"/>
                <a:hlinkClick r:id="rId4">
                  <a:extLst>
                    <a:ext uri="{A12FA001-AC4F-418D-AE19-62706E023703}">
                      <ahyp:hlinkClr xmlns:ahyp="http://schemas.microsoft.com/office/drawing/2018/hyperlinkcolor" val="tx"/>
                    </a:ext>
                  </a:extLst>
                </a:hlinkClick>
              </a:rPr>
              <a:t>https://www.wiman.me/</a:t>
            </a:r>
            <a:endParaRPr lang="en-US" sz="1400" dirty="0">
              <a:solidFill>
                <a:schemeClr val="tx1">
                  <a:lumMod val="95000"/>
                </a:schemeClr>
              </a:solidFill>
              <a:latin typeface="+mn-lt"/>
            </a:endParaRPr>
          </a:p>
        </p:txBody>
      </p:sp>
    </p:spTree>
    <p:extLst>
      <p:ext uri="{BB962C8B-B14F-4D97-AF65-F5344CB8AC3E}">
        <p14:creationId xmlns:p14="http://schemas.microsoft.com/office/powerpoint/2010/main" val="3844604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D34093-B800-46DB-BD00-43E63D13D608}"/>
              </a:ext>
            </a:extLst>
          </p:cNvPr>
          <p:cNvSpPr txBox="1"/>
          <p:nvPr/>
        </p:nvSpPr>
        <p:spPr>
          <a:xfrm>
            <a:off x="4744278" y="845155"/>
            <a:ext cx="3982278" cy="3453189"/>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Advance Searching techniques with Google by use of keywords like intitle, in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url</a:t>
            </a:r>
            <a:r>
              <a:rPr lang="en-US" sz="1800" dirty="0">
                <a:effectLst/>
                <a:latin typeface="Calibri" panose="020F0502020204030204" pitchFamily="34" charset="0"/>
                <a:ea typeface="Times New Roman" panose="02020603050405020304" pitchFamily="18" charset="0"/>
                <a:cs typeface="Calibri" panose="020F0502020204030204" pitchFamily="34" charset="0"/>
              </a:rPr>
              <a:t> intext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etc</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Vulnerability Identification with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dorking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Use logical operations to combine and make meaningful queries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can even search for information which is not intended for public view with the help of this technique.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472A111-5CEE-4569-8292-44CA00AC27B6}"/>
              </a:ext>
            </a:extLst>
          </p:cNvPr>
          <p:cNvSpPr txBox="1"/>
          <p:nvPr/>
        </p:nvSpPr>
        <p:spPr>
          <a:xfrm>
            <a:off x="4572000" y="259485"/>
            <a:ext cx="4572000" cy="375552"/>
          </a:xfrm>
          <a:prstGeom prst="rect">
            <a:avLst/>
          </a:prstGeom>
          <a:noFill/>
        </p:spPr>
        <p:txBody>
          <a:bodyPr wrap="square">
            <a:spAutoFit/>
          </a:bodyPr>
          <a:lstStyle/>
          <a:p>
            <a:pPr marL="0" marR="0" algn="ctr">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GOOGLE DORKS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31A2D0-6E87-4648-8852-3BD4E5A0F546}"/>
              </a:ext>
            </a:extLst>
          </p:cNvPr>
          <p:cNvSpPr txBox="1"/>
          <p:nvPr/>
        </p:nvSpPr>
        <p:spPr>
          <a:xfrm>
            <a:off x="172278" y="3186177"/>
            <a:ext cx="4572000" cy="1322285"/>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Keywords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intitle: </a:t>
            </a:r>
            <a:r>
              <a:rPr lang="en-US" sz="1800" b="1" dirty="0" err="1">
                <a:effectLst/>
                <a:latin typeface="Calibri" panose="020F0502020204030204" pitchFamily="34" charset="0"/>
                <a:ea typeface="Times New Roman" panose="02020603050405020304" pitchFamily="18" charset="0"/>
                <a:cs typeface="Times New Roman" panose="02020603050405020304" pitchFamily="18" charset="0"/>
              </a:rPr>
              <a:t>inurl</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intext: define: site: phonebook: maps: book: info: movie: weather: filetype:</a:t>
            </a:r>
            <a:br>
              <a:rPr lang="en-US" sz="1800" dirty="0">
                <a:effectLst/>
                <a:latin typeface="Calibri" panose="020F0502020204030204" pitchFamily="34" charset="0"/>
                <a:ea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related: link</a:t>
            </a:r>
            <a:endParaRPr lang="en-US" dirty="0"/>
          </a:p>
        </p:txBody>
      </p:sp>
      <p:pic>
        <p:nvPicPr>
          <p:cNvPr id="2" name="Picture 1">
            <a:extLst>
              <a:ext uri="{FF2B5EF4-FFF2-40B4-BE49-F238E27FC236}">
                <a16:creationId xmlns:a16="http://schemas.microsoft.com/office/drawing/2014/main" id="{935DB470-1F4B-463F-BD5A-947748662F2A}"/>
              </a:ext>
            </a:extLst>
          </p:cNvPr>
          <p:cNvPicPr>
            <a:picLocks noChangeAspect="1"/>
          </p:cNvPicPr>
          <p:nvPr/>
        </p:nvPicPr>
        <p:blipFill>
          <a:blip r:embed="rId2"/>
          <a:stretch>
            <a:fillRect/>
          </a:stretch>
        </p:blipFill>
        <p:spPr>
          <a:xfrm>
            <a:off x="311427" y="1270231"/>
            <a:ext cx="3959458" cy="763977"/>
          </a:xfrm>
          <a:prstGeom prst="rect">
            <a:avLst/>
          </a:prstGeom>
        </p:spPr>
      </p:pic>
    </p:spTree>
    <p:extLst>
      <p:ext uri="{BB962C8B-B14F-4D97-AF65-F5344CB8AC3E}">
        <p14:creationId xmlns:p14="http://schemas.microsoft.com/office/powerpoint/2010/main" val="1230560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DE1C5B-E18E-4107-A010-64D2B3934FDF}"/>
              </a:ext>
            </a:extLst>
          </p:cNvPr>
          <p:cNvPicPr>
            <a:picLocks noChangeAspect="1"/>
          </p:cNvPicPr>
          <p:nvPr/>
        </p:nvPicPr>
        <p:blipFill>
          <a:blip r:embed="rId2"/>
          <a:stretch>
            <a:fillRect/>
          </a:stretch>
        </p:blipFill>
        <p:spPr>
          <a:xfrm>
            <a:off x="216000" y="745034"/>
            <a:ext cx="2446348" cy="3786466"/>
          </a:xfrm>
          <a:prstGeom prst="rect">
            <a:avLst/>
          </a:prstGeom>
        </p:spPr>
      </p:pic>
      <p:pic>
        <p:nvPicPr>
          <p:cNvPr id="11" name="Picture 10">
            <a:extLst>
              <a:ext uri="{FF2B5EF4-FFF2-40B4-BE49-F238E27FC236}">
                <a16:creationId xmlns:a16="http://schemas.microsoft.com/office/drawing/2014/main" id="{AA508881-CDFE-42BA-85A1-AE9DF5AB0298}"/>
              </a:ext>
            </a:extLst>
          </p:cNvPr>
          <p:cNvPicPr>
            <a:picLocks noChangeAspect="1"/>
          </p:cNvPicPr>
          <p:nvPr/>
        </p:nvPicPr>
        <p:blipFill>
          <a:blip r:embed="rId3"/>
          <a:stretch>
            <a:fillRect/>
          </a:stretch>
        </p:blipFill>
        <p:spPr>
          <a:xfrm>
            <a:off x="3153470" y="745034"/>
            <a:ext cx="4959089" cy="3841366"/>
          </a:xfrm>
          <a:prstGeom prst="rect">
            <a:avLst/>
          </a:prstGeom>
        </p:spPr>
      </p:pic>
    </p:spTree>
    <p:extLst>
      <p:ext uri="{BB962C8B-B14F-4D97-AF65-F5344CB8AC3E}">
        <p14:creationId xmlns:p14="http://schemas.microsoft.com/office/powerpoint/2010/main" val="815131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4DCC5-E9F1-422C-9660-4153406825A3}"/>
              </a:ext>
            </a:extLst>
          </p:cNvPr>
          <p:cNvSpPr>
            <a:spLocks noGrp="1"/>
          </p:cNvSpPr>
          <p:nvPr>
            <p:ph type="title"/>
          </p:nvPr>
        </p:nvSpPr>
        <p:spPr>
          <a:xfrm>
            <a:off x="2166839" y="304584"/>
            <a:ext cx="4955869" cy="731837"/>
          </a:xfrm>
        </p:spPr>
        <p:txBody>
          <a:bodyPr/>
          <a:lstStyle/>
          <a:p>
            <a:r>
              <a:rPr lang="en-US" b="1" dirty="0">
                <a:solidFill>
                  <a:schemeClr val="tx1"/>
                </a:solidFill>
              </a:rPr>
              <a:t>Finding IP Cameras Online</a:t>
            </a:r>
          </a:p>
        </p:txBody>
      </p:sp>
      <p:sp>
        <p:nvSpPr>
          <p:cNvPr id="6" name="TextBox 5">
            <a:extLst>
              <a:ext uri="{FF2B5EF4-FFF2-40B4-BE49-F238E27FC236}">
                <a16:creationId xmlns:a16="http://schemas.microsoft.com/office/drawing/2014/main" id="{1920DDC0-C26B-4AED-8556-BEDC7D144DF3}"/>
              </a:ext>
            </a:extLst>
          </p:cNvPr>
          <p:cNvSpPr txBox="1"/>
          <p:nvPr/>
        </p:nvSpPr>
        <p:spPr>
          <a:xfrm>
            <a:off x="2299361" y="1675618"/>
            <a:ext cx="6599361" cy="3153427"/>
          </a:xfrm>
          <a:prstGeom prst="rect">
            <a:avLst/>
          </a:prstGeom>
          <a:noFill/>
        </p:spPr>
        <p:txBody>
          <a:bodyPr wrap="square">
            <a:spAutoFit/>
          </a:bodyPr>
          <a:lstStyle/>
          <a:p>
            <a:pPr marL="0" marR="0" algn="ctr">
              <a:lnSpc>
                <a:spcPct val="107000"/>
              </a:lnSpc>
              <a:spcBef>
                <a:spcPts val="0"/>
              </a:spcBef>
              <a:spcAft>
                <a:spcPts val="800"/>
              </a:spcAft>
            </a:pPr>
            <a:r>
              <a:rPr lang="en-US" sz="1800" dirty="0" err="1">
                <a:hlinkClick r:id="rId2"/>
              </a:rPr>
              <a:t>inurl</a:t>
            </a:r>
            <a:r>
              <a:rPr lang="en-US" sz="1800" dirty="0">
                <a:hlinkClick r:id="rId2"/>
              </a:rPr>
              <a:t>:"view.shtml" "Network Camera"</a:t>
            </a:r>
            <a:r>
              <a:rPr lang="en-US" sz="1800" dirty="0">
                <a:solidFill>
                  <a:schemeClr val="tx1"/>
                </a:solidFill>
                <a:effectLst/>
                <a:latin typeface="+mj-lt"/>
              </a:rPr>
              <a:t> </a:t>
            </a:r>
          </a:p>
          <a:p>
            <a:pPr marL="0" marR="0" algn="ctr">
              <a:lnSpc>
                <a:spcPct val="107000"/>
              </a:lnSpc>
              <a:spcBef>
                <a:spcPts val="0"/>
              </a:spcBef>
              <a:spcAft>
                <a:spcPts val="800"/>
              </a:spcAft>
            </a:pPr>
            <a:endParaRPr lang="en-US" sz="1800" dirty="0">
              <a:solidFill>
                <a:schemeClr val="tx1"/>
              </a:solidFill>
              <a:effectLst/>
              <a:latin typeface="+mj-lt"/>
            </a:endParaRPr>
          </a:p>
          <a:p>
            <a:pPr marL="0" marR="0" algn="ctr">
              <a:lnSpc>
                <a:spcPct val="107000"/>
              </a:lnSpc>
              <a:spcBef>
                <a:spcPts val="0"/>
              </a:spcBef>
              <a:spcAft>
                <a:spcPts val="800"/>
              </a:spcAft>
            </a:pPr>
            <a:r>
              <a:rPr lang="en-US" dirty="0">
                <a:hlinkClick r:id="rId3"/>
              </a:rPr>
              <a:t>"Camera Live Image" </a:t>
            </a:r>
            <a:r>
              <a:rPr lang="en-US" dirty="0" err="1">
                <a:hlinkClick r:id="rId3"/>
              </a:rPr>
              <a:t>inurl</a:t>
            </a:r>
            <a:r>
              <a:rPr lang="en-US" dirty="0">
                <a:hlinkClick r:id="rId3"/>
              </a:rPr>
              <a:t>:"guestimage.html“</a:t>
            </a:r>
            <a:endParaRPr lang="en-US" dirty="0"/>
          </a:p>
          <a:p>
            <a:pPr marL="0" marR="0" algn="ctr">
              <a:lnSpc>
                <a:spcPct val="107000"/>
              </a:lnSpc>
              <a:spcBef>
                <a:spcPts val="0"/>
              </a:spcBef>
              <a:spcAft>
                <a:spcPts val="800"/>
              </a:spcAft>
            </a:pPr>
            <a:endParaRPr lang="en-US" dirty="0"/>
          </a:p>
          <a:p>
            <a:pPr marL="0" marR="0" algn="ctr">
              <a:lnSpc>
                <a:spcPct val="107000"/>
              </a:lnSpc>
              <a:spcBef>
                <a:spcPts val="0"/>
              </a:spcBef>
              <a:spcAft>
                <a:spcPts val="800"/>
              </a:spcAft>
            </a:pPr>
            <a:r>
              <a:rPr lang="en-US" dirty="0" err="1">
                <a:hlinkClick r:id="rId4"/>
              </a:rPr>
              <a:t>inurl</a:t>
            </a:r>
            <a:r>
              <a:rPr lang="en-US" dirty="0">
                <a:hlinkClick r:id="rId4"/>
              </a:rPr>
              <a:t>:/</a:t>
            </a:r>
            <a:r>
              <a:rPr lang="en-US" dirty="0" err="1">
                <a:hlinkClick r:id="rId4"/>
              </a:rPr>
              <a:t>ViewerFrame</a:t>
            </a:r>
            <a:r>
              <a:rPr lang="en-US" dirty="0">
                <a:hlinkClick r:id="rId4"/>
              </a:rPr>
              <a:t>? </a:t>
            </a:r>
            <a:r>
              <a:rPr lang="en-US" dirty="0" err="1">
                <a:hlinkClick r:id="rId4"/>
              </a:rPr>
              <a:t>intitle:"Network</a:t>
            </a:r>
            <a:r>
              <a:rPr lang="en-US" dirty="0">
                <a:hlinkClick r:id="rId4"/>
              </a:rPr>
              <a:t> Camera </a:t>
            </a:r>
            <a:r>
              <a:rPr lang="en-US" dirty="0" err="1">
                <a:hlinkClick r:id="rId4"/>
              </a:rPr>
              <a:t>NetworkCamera</a:t>
            </a:r>
            <a:r>
              <a:rPr lang="en-US" dirty="0">
                <a:hlinkClick r:id="rId4"/>
              </a:rPr>
              <a:t>“</a:t>
            </a:r>
            <a:endParaRPr lang="en-US" dirty="0"/>
          </a:p>
          <a:p>
            <a:pPr marL="0" marR="0" algn="ctr">
              <a:lnSpc>
                <a:spcPct val="107000"/>
              </a:lnSpc>
              <a:spcBef>
                <a:spcPts val="0"/>
              </a:spcBef>
              <a:spcAft>
                <a:spcPts val="800"/>
              </a:spcAft>
            </a:pPr>
            <a:endParaRPr lang="en-US" dirty="0">
              <a:latin typeface="+mj-lt"/>
            </a:endParaRPr>
          </a:p>
          <a:p>
            <a:pPr marL="0" marR="0" algn="ctr">
              <a:lnSpc>
                <a:spcPct val="107000"/>
              </a:lnSpc>
              <a:spcBef>
                <a:spcPts val="0"/>
              </a:spcBef>
              <a:spcAft>
                <a:spcPts val="800"/>
              </a:spcAft>
            </a:pPr>
            <a:r>
              <a:rPr lang="en-US" dirty="0" err="1">
                <a:hlinkClick r:id="rId5"/>
              </a:rPr>
              <a:t>intitle:NetworkCamera</a:t>
            </a:r>
            <a:r>
              <a:rPr lang="en-US" dirty="0">
                <a:hlinkClick r:id="rId5"/>
              </a:rPr>
              <a:t> </a:t>
            </a:r>
            <a:r>
              <a:rPr lang="en-US" dirty="0" err="1">
                <a:hlinkClick r:id="rId5"/>
              </a:rPr>
              <a:t>intext:"Pan</a:t>
            </a:r>
            <a:r>
              <a:rPr lang="en-US" dirty="0">
                <a:hlinkClick r:id="rId5"/>
              </a:rPr>
              <a:t> / Tilt" </a:t>
            </a:r>
            <a:r>
              <a:rPr lang="en-US" dirty="0" err="1">
                <a:hlinkClick r:id="rId5"/>
              </a:rPr>
              <a:t>inurl:ViewerFrame</a:t>
            </a:r>
            <a:endParaRPr lang="en-US" dirty="0">
              <a:latin typeface="+mj-lt"/>
            </a:endParaRPr>
          </a:p>
          <a:p>
            <a:pPr marL="0" marR="0" algn="ctr">
              <a:lnSpc>
                <a:spcPct val="107000"/>
              </a:lnSpc>
              <a:spcBef>
                <a:spcPts val="0"/>
              </a:spcBef>
              <a:spcAft>
                <a:spcPts val="800"/>
              </a:spcAft>
            </a:pPr>
            <a:endParaRPr lang="en-US" sz="1800" dirty="0">
              <a:solidFill>
                <a:schemeClr val="tx1"/>
              </a:solidFill>
              <a:effectLst/>
              <a:latin typeface="+mj-lt"/>
            </a:endParaRPr>
          </a:p>
        </p:txBody>
      </p:sp>
      <p:pic>
        <p:nvPicPr>
          <p:cNvPr id="8" name="Picture 7">
            <a:extLst>
              <a:ext uri="{FF2B5EF4-FFF2-40B4-BE49-F238E27FC236}">
                <a16:creationId xmlns:a16="http://schemas.microsoft.com/office/drawing/2014/main" id="{E93D6126-65E3-443E-B243-FF3E13012EA9}"/>
              </a:ext>
            </a:extLst>
          </p:cNvPr>
          <p:cNvPicPr>
            <a:picLocks noChangeAspect="1"/>
          </p:cNvPicPr>
          <p:nvPr/>
        </p:nvPicPr>
        <p:blipFill>
          <a:blip r:embed="rId6"/>
          <a:stretch>
            <a:fillRect/>
          </a:stretch>
        </p:blipFill>
        <p:spPr>
          <a:xfrm>
            <a:off x="477191" y="1325217"/>
            <a:ext cx="2560798" cy="1631881"/>
          </a:xfrm>
          <a:prstGeom prst="rect">
            <a:avLst/>
          </a:prstGeom>
        </p:spPr>
      </p:pic>
    </p:spTree>
    <p:extLst>
      <p:ext uri="{BB962C8B-B14F-4D97-AF65-F5344CB8AC3E}">
        <p14:creationId xmlns:p14="http://schemas.microsoft.com/office/powerpoint/2010/main" val="1901224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3B107F-2A99-438C-BD09-3F9179038D08}"/>
              </a:ext>
            </a:extLst>
          </p:cNvPr>
          <p:cNvSpPr>
            <a:spLocks noGrp="1"/>
          </p:cNvSpPr>
          <p:nvPr>
            <p:ph type="body" sz="quarter" idx="10"/>
          </p:nvPr>
        </p:nvSpPr>
        <p:spPr>
          <a:xfrm>
            <a:off x="347868" y="1135367"/>
            <a:ext cx="3886200" cy="3083094"/>
          </a:xfrm>
        </p:spPr>
        <p:txBody>
          <a:bodyPr/>
          <a:lstStyle/>
          <a:p>
            <a:r>
              <a:rPr lang="en-US" sz="1200" dirty="0"/>
              <a:t>Files containing passwords :  </a:t>
            </a:r>
          </a:p>
          <a:p>
            <a:r>
              <a:rPr lang="en-US" sz="1200" dirty="0">
                <a:solidFill>
                  <a:schemeClr val="accent5">
                    <a:lumMod val="75000"/>
                  </a:schemeClr>
                </a:solidFill>
                <a:hlinkClick r:id="rId2">
                  <a:extLst>
                    <a:ext uri="{A12FA001-AC4F-418D-AE19-62706E023703}">
                      <ahyp:hlinkClr xmlns:ahyp="http://schemas.microsoft.com/office/drawing/2018/hyperlinkcolor" val="tx"/>
                    </a:ext>
                  </a:extLst>
                </a:hlinkClick>
              </a:rPr>
              <a:t>"/** MySQL database password */" </a:t>
            </a:r>
            <a:r>
              <a:rPr lang="en-US" sz="1200" dirty="0" err="1">
                <a:solidFill>
                  <a:schemeClr val="accent5">
                    <a:lumMod val="75000"/>
                  </a:schemeClr>
                </a:solidFill>
                <a:hlinkClick r:id="rId2">
                  <a:extLst>
                    <a:ext uri="{A12FA001-AC4F-418D-AE19-62706E023703}">
                      <ahyp:hlinkClr xmlns:ahyp="http://schemas.microsoft.com/office/drawing/2018/hyperlinkcolor" val="tx"/>
                    </a:ext>
                  </a:extLst>
                </a:hlinkClick>
              </a:rPr>
              <a:t>ext:txt</a:t>
            </a:r>
            <a:r>
              <a:rPr lang="en-US" sz="1200" dirty="0">
                <a:solidFill>
                  <a:schemeClr val="accent5">
                    <a:lumMod val="75000"/>
                  </a:schemeClr>
                </a:solidFill>
                <a:hlinkClick r:id="rId2">
                  <a:extLst>
                    <a:ext uri="{A12FA001-AC4F-418D-AE19-62706E023703}">
                      <ahyp:hlinkClr xmlns:ahyp="http://schemas.microsoft.com/office/drawing/2018/hyperlinkcolor" val="tx"/>
                    </a:ext>
                  </a:extLst>
                </a:hlinkClick>
              </a:rPr>
              <a:t> | </a:t>
            </a:r>
            <a:r>
              <a:rPr lang="en-US" sz="1200" dirty="0" err="1">
                <a:solidFill>
                  <a:schemeClr val="accent5">
                    <a:lumMod val="75000"/>
                  </a:schemeClr>
                </a:solidFill>
                <a:hlinkClick r:id="rId2">
                  <a:extLst>
                    <a:ext uri="{A12FA001-AC4F-418D-AE19-62706E023703}">
                      <ahyp:hlinkClr xmlns:ahyp="http://schemas.microsoft.com/office/drawing/2018/hyperlinkcolor" val="tx"/>
                    </a:ext>
                  </a:extLst>
                </a:hlinkClick>
              </a:rPr>
              <a:t>ext:cfg</a:t>
            </a:r>
            <a:r>
              <a:rPr lang="en-US" sz="1200" dirty="0">
                <a:solidFill>
                  <a:schemeClr val="accent5">
                    <a:lumMod val="75000"/>
                  </a:schemeClr>
                </a:solidFill>
                <a:hlinkClick r:id="rId2">
                  <a:extLst>
                    <a:ext uri="{A12FA001-AC4F-418D-AE19-62706E023703}">
                      <ahyp:hlinkClr xmlns:ahyp="http://schemas.microsoft.com/office/drawing/2018/hyperlinkcolor" val="tx"/>
                    </a:ext>
                  </a:extLst>
                </a:hlinkClick>
              </a:rPr>
              <a:t> | </a:t>
            </a:r>
            <a:r>
              <a:rPr lang="en-US" sz="1200" dirty="0" err="1">
                <a:solidFill>
                  <a:schemeClr val="accent5">
                    <a:lumMod val="75000"/>
                  </a:schemeClr>
                </a:solidFill>
                <a:hlinkClick r:id="rId2">
                  <a:extLst>
                    <a:ext uri="{A12FA001-AC4F-418D-AE19-62706E023703}">
                      <ahyp:hlinkClr xmlns:ahyp="http://schemas.microsoft.com/office/drawing/2018/hyperlinkcolor" val="tx"/>
                    </a:ext>
                  </a:extLst>
                </a:hlinkClick>
              </a:rPr>
              <a:t>ext:env</a:t>
            </a:r>
            <a:r>
              <a:rPr lang="en-US" sz="1200" dirty="0">
                <a:solidFill>
                  <a:schemeClr val="accent5">
                    <a:lumMod val="75000"/>
                  </a:schemeClr>
                </a:solidFill>
                <a:hlinkClick r:id="rId2">
                  <a:extLst>
                    <a:ext uri="{A12FA001-AC4F-418D-AE19-62706E023703}">
                      <ahyp:hlinkClr xmlns:ahyp="http://schemas.microsoft.com/office/drawing/2018/hyperlinkcolor" val="tx"/>
                    </a:ext>
                  </a:extLst>
                </a:hlinkClick>
              </a:rPr>
              <a:t> | </a:t>
            </a:r>
            <a:r>
              <a:rPr lang="en-US" sz="1200" dirty="0" err="1">
                <a:solidFill>
                  <a:schemeClr val="accent5">
                    <a:lumMod val="75000"/>
                  </a:schemeClr>
                </a:solidFill>
                <a:hlinkClick r:id="rId2">
                  <a:extLst>
                    <a:ext uri="{A12FA001-AC4F-418D-AE19-62706E023703}">
                      <ahyp:hlinkClr xmlns:ahyp="http://schemas.microsoft.com/office/drawing/2018/hyperlinkcolor" val="tx"/>
                    </a:ext>
                  </a:extLst>
                </a:hlinkClick>
              </a:rPr>
              <a:t>ext:ini</a:t>
            </a:r>
            <a:endParaRPr lang="en-US" sz="1200" dirty="0">
              <a:solidFill>
                <a:schemeClr val="accent5">
                  <a:lumMod val="75000"/>
                </a:schemeClr>
              </a:solidFill>
            </a:endParaRPr>
          </a:p>
          <a:p>
            <a:endParaRPr lang="en-US" sz="1200" dirty="0">
              <a:solidFill>
                <a:schemeClr val="accent5">
                  <a:lumMod val="75000"/>
                </a:schemeClr>
              </a:solidFill>
            </a:endParaRPr>
          </a:p>
          <a:p>
            <a:r>
              <a:rPr lang="en-US" sz="1100" dirty="0" err="1">
                <a:solidFill>
                  <a:schemeClr val="accent5">
                    <a:lumMod val="75000"/>
                  </a:schemeClr>
                </a:solidFill>
                <a:hlinkClick r:id="rId3">
                  <a:extLst>
                    <a:ext uri="{A12FA001-AC4F-418D-AE19-62706E023703}">
                      <ahyp:hlinkClr xmlns:ahyp="http://schemas.microsoft.com/office/drawing/2018/hyperlinkcolor" val="tx"/>
                    </a:ext>
                  </a:extLst>
                </a:hlinkClick>
              </a:rPr>
              <a:t>allintext:password</a:t>
            </a:r>
            <a:r>
              <a:rPr lang="en-US" sz="1100" dirty="0">
                <a:solidFill>
                  <a:schemeClr val="accent5">
                    <a:lumMod val="75000"/>
                  </a:schemeClr>
                </a:solidFill>
                <a:hlinkClick r:id="rId3">
                  <a:extLst>
                    <a:ext uri="{A12FA001-AC4F-418D-AE19-62706E023703}">
                      <ahyp:hlinkClr xmlns:ahyp="http://schemas.microsoft.com/office/drawing/2018/hyperlinkcolor" val="tx"/>
                    </a:ext>
                  </a:extLst>
                </a:hlinkClick>
              </a:rPr>
              <a:t> </a:t>
            </a:r>
            <a:r>
              <a:rPr lang="en-US" sz="1100" dirty="0" err="1">
                <a:solidFill>
                  <a:schemeClr val="accent5">
                    <a:lumMod val="75000"/>
                  </a:schemeClr>
                </a:solidFill>
                <a:hlinkClick r:id="rId3">
                  <a:extLst>
                    <a:ext uri="{A12FA001-AC4F-418D-AE19-62706E023703}">
                      <ahyp:hlinkClr xmlns:ahyp="http://schemas.microsoft.com/office/drawing/2018/hyperlinkcolor" val="tx"/>
                    </a:ext>
                  </a:extLst>
                </a:hlinkClick>
              </a:rPr>
              <a:t>filetype:log</a:t>
            </a:r>
            <a:endParaRPr lang="en-US" sz="1200" dirty="0">
              <a:solidFill>
                <a:schemeClr val="accent5">
                  <a:lumMod val="75000"/>
                </a:schemeClr>
              </a:solidFill>
            </a:endParaRPr>
          </a:p>
          <a:p>
            <a:endParaRPr lang="en-US" sz="1200" dirty="0">
              <a:solidFill>
                <a:schemeClr val="accent5">
                  <a:lumMod val="75000"/>
                </a:schemeClr>
              </a:solidFill>
            </a:endParaRPr>
          </a:p>
          <a:p>
            <a:r>
              <a:rPr lang="en-US" sz="1100" dirty="0" err="1">
                <a:solidFill>
                  <a:schemeClr val="accent5">
                    <a:lumMod val="75000"/>
                  </a:schemeClr>
                </a:solidFill>
                <a:hlinkClick r:id="rId4">
                  <a:extLst>
                    <a:ext uri="{A12FA001-AC4F-418D-AE19-62706E023703}">
                      <ahyp:hlinkClr xmlns:ahyp="http://schemas.microsoft.com/office/drawing/2018/hyperlinkcolor" val="tx"/>
                    </a:ext>
                  </a:extLst>
                </a:hlinkClick>
              </a:rPr>
              <a:t>intext:"Index</a:t>
            </a:r>
            <a:r>
              <a:rPr lang="en-US" sz="1100" dirty="0">
                <a:solidFill>
                  <a:schemeClr val="accent5">
                    <a:lumMod val="75000"/>
                  </a:schemeClr>
                </a:solidFill>
                <a:hlinkClick r:id="rId4">
                  <a:extLst>
                    <a:ext uri="{A12FA001-AC4F-418D-AE19-62706E023703}">
                      <ahyp:hlinkClr xmlns:ahyp="http://schemas.microsoft.com/office/drawing/2018/hyperlinkcolor" val="tx"/>
                    </a:ext>
                  </a:extLst>
                </a:hlinkClick>
              </a:rPr>
              <a:t> of /password“</a:t>
            </a:r>
            <a:endParaRPr lang="en-US" sz="1200" dirty="0">
              <a:solidFill>
                <a:schemeClr val="accent5">
                  <a:lumMod val="75000"/>
                </a:schemeClr>
              </a:solidFill>
            </a:endParaRPr>
          </a:p>
          <a:p>
            <a:endParaRPr lang="en-US" sz="1200" dirty="0">
              <a:solidFill>
                <a:schemeClr val="accent5">
                  <a:lumMod val="75000"/>
                </a:schemeClr>
              </a:solidFill>
            </a:endParaRPr>
          </a:p>
          <a:p>
            <a:r>
              <a:rPr lang="en-US" sz="1100" dirty="0" err="1">
                <a:solidFill>
                  <a:schemeClr val="accent5">
                    <a:lumMod val="75000"/>
                  </a:schemeClr>
                </a:solidFill>
                <a:hlinkClick r:id="rId5">
                  <a:extLst>
                    <a:ext uri="{A12FA001-AC4F-418D-AE19-62706E023703}">
                      <ahyp:hlinkClr xmlns:ahyp="http://schemas.microsoft.com/office/drawing/2018/hyperlinkcolor" val="tx"/>
                    </a:ext>
                  </a:extLst>
                </a:hlinkClick>
              </a:rPr>
              <a:t>intitle:"index</a:t>
            </a:r>
            <a:r>
              <a:rPr lang="en-US" sz="1100" dirty="0">
                <a:solidFill>
                  <a:schemeClr val="accent5">
                    <a:lumMod val="75000"/>
                  </a:schemeClr>
                </a:solidFill>
                <a:hlinkClick r:id="rId5">
                  <a:extLst>
                    <a:ext uri="{A12FA001-AC4F-418D-AE19-62706E023703}">
                      <ahyp:hlinkClr xmlns:ahyp="http://schemas.microsoft.com/office/drawing/2018/hyperlinkcolor" val="tx"/>
                    </a:ext>
                  </a:extLst>
                </a:hlinkClick>
              </a:rPr>
              <a:t> of" "passwords.xlsx"</a:t>
            </a:r>
            <a:endParaRPr lang="en-US" sz="1200" dirty="0">
              <a:solidFill>
                <a:schemeClr val="accent5">
                  <a:lumMod val="75000"/>
                </a:schemeClr>
              </a:solidFill>
            </a:endParaRPr>
          </a:p>
          <a:p>
            <a:endParaRPr lang="en-US" dirty="0"/>
          </a:p>
          <a:p>
            <a:endParaRPr lang="en-US" dirty="0"/>
          </a:p>
        </p:txBody>
      </p:sp>
      <p:sp>
        <p:nvSpPr>
          <p:cNvPr id="9" name="Text Placeholder 1">
            <a:extLst>
              <a:ext uri="{FF2B5EF4-FFF2-40B4-BE49-F238E27FC236}">
                <a16:creationId xmlns:a16="http://schemas.microsoft.com/office/drawing/2014/main" id="{FF1CE59B-DC8F-4B5E-919C-936BE8861883}"/>
              </a:ext>
            </a:extLst>
          </p:cNvPr>
          <p:cNvSpPr txBox="1">
            <a:spLocks/>
          </p:cNvSpPr>
          <p:nvPr/>
        </p:nvSpPr>
        <p:spPr>
          <a:xfrm>
            <a:off x="4386468" y="1205898"/>
            <a:ext cx="3886200" cy="2942032"/>
          </a:xfrm>
          <a:prstGeom prst="rect">
            <a:avLst/>
          </a:prstGeom>
        </p:spPr>
        <p:txBody>
          <a:bodyPr lIns="0" tIns="45710" rIns="0" bIns="45710">
            <a:noAutofit/>
          </a:bodyPr>
          <a:lstStyle>
            <a:lvl1pPr marL="174625" indent="-117475" algn="l" defTabSz="684213" rtl="0" eaLnBrk="1" fontAlgn="base" hangingPunct="1">
              <a:lnSpc>
                <a:spcPct val="95000"/>
              </a:lnSpc>
              <a:spcBef>
                <a:spcPts val="1110"/>
              </a:spcBef>
              <a:spcAft>
                <a:spcPct val="0"/>
              </a:spcAft>
              <a:buClr>
                <a:schemeClr val="tx1"/>
              </a:buClr>
              <a:buSzPct val="60000"/>
              <a:buFont typeface="Arial"/>
              <a:buChar char="•"/>
              <a:defRPr lang="en-US" sz="2000" b="0" i="0" kern="1200">
                <a:solidFill>
                  <a:schemeClr val="tx1"/>
                </a:solidFill>
                <a:latin typeface="+mn-lt"/>
                <a:ea typeface="ＭＳ Ｐゴシック" charset="0"/>
                <a:cs typeface="CiscoSans ExtraLight"/>
              </a:defRPr>
            </a:lvl1pPr>
            <a:lvl2pPr marL="288925" indent="-114300" algn="l" defTabSz="684213" rtl="0" eaLnBrk="1" fontAlgn="base" hangingPunct="1">
              <a:lnSpc>
                <a:spcPct val="95000"/>
              </a:lnSpc>
              <a:spcBef>
                <a:spcPts val="450"/>
              </a:spcBef>
              <a:spcAft>
                <a:spcPct val="0"/>
              </a:spcAft>
              <a:buClr>
                <a:schemeClr val="tx1"/>
              </a:buClr>
              <a:buSzPct val="60000"/>
              <a:buFont typeface="Arial"/>
              <a:buChar char="•"/>
              <a:defRPr lang="en-US" sz="1800" b="0" i="0" kern="1200">
                <a:solidFill>
                  <a:schemeClr val="tx1"/>
                </a:solidFill>
                <a:latin typeface="+mn-lt"/>
                <a:ea typeface="ＭＳ Ｐゴシック" charset="0"/>
                <a:cs typeface="CiscoSans ExtraLight"/>
              </a:defRPr>
            </a:lvl2pPr>
            <a:lvl3pPr marL="403225" indent="-114300" algn="l" defTabSz="684213" rtl="0" eaLnBrk="1" fontAlgn="base" hangingPunct="1">
              <a:lnSpc>
                <a:spcPct val="95000"/>
              </a:lnSpc>
              <a:spcBef>
                <a:spcPts val="625"/>
              </a:spcBef>
              <a:spcAft>
                <a:spcPct val="0"/>
              </a:spcAft>
              <a:buClr>
                <a:schemeClr val="tx1"/>
              </a:buClr>
              <a:buSzPct val="60000"/>
              <a:buFont typeface="Arial"/>
              <a:buChar char="•"/>
              <a:defRPr lang="en-US" sz="1600" b="0" i="0" kern="1200">
                <a:solidFill>
                  <a:schemeClr val="tx1"/>
                </a:solidFill>
                <a:latin typeface="+mn-lt"/>
                <a:ea typeface="ＭＳ Ｐゴシック" charset="0"/>
                <a:cs typeface="CiscoSans ExtraLight"/>
              </a:defRPr>
            </a:lvl3pPr>
            <a:lvl4pPr marL="517525" indent="-114300" algn="l" defTabSz="684213" rtl="0" eaLnBrk="1" fontAlgn="base" hangingPunct="1">
              <a:lnSpc>
                <a:spcPct val="95000"/>
              </a:lnSpc>
              <a:spcBef>
                <a:spcPts val="625"/>
              </a:spcBef>
              <a:spcAft>
                <a:spcPct val="0"/>
              </a:spcAft>
              <a:buClr>
                <a:schemeClr val="tx1"/>
              </a:buClr>
              <a:buSzPct val="60000"/>
              <a:buFont typeface="Arial"/>
              <a:buChar char="•"/>
              <a:defRPr lang="en-US" sz="1400" b="0" i="0" kern="1200">
                <a:solidFill>
                  <a:schemeClr val="tx1"/>
                </a:solidFill>
                <a:latin typeface="+mn-lt"/>
                <a:ea typeface="ＭＳ Ｐゴシック" charset="0"/>
                <a:cs typeface="CiscoSans ExtraLight"/>
              </a:defRPr>
            </a:lvl4pPr>
            <a:lvl5pPr marL="631825" indent="-114300" algn="l" defTabSz="684213" rtl="0" eaLnBrk="1" fontAlgn="base" hangingPunct="1">
              <a:lnSpc>
                <a:spcPct val="95000"/>
              </a:lnSpc>
              <a:spcBef>
                <a:spcPts val="625"/>
              </a:spcBef>
              <a:spcAft>
                <a:spcPct val="0"/>
              </a:spcAft>
              <a:buClr>
                <a:schemeClr val="tx1"/>
              </a:buClr>
              <a:buSzPct val="60000"/>
              <a:buFont typeface="Arial"/>
              <a:buChar char="•"/>
              <a:defRPr lang="en-US" sz="1200" b="0" i="0" kern="1200">
                <a:solidFill>
                  <a:schemeClr val="tx1"/>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200" dirty="0"/>
              <a:t>Files containing juicy info :  </a:t>
            </a:r>
          </a:p>
          <a:p>
            <a:r>
              <a:rPr lang="en-US" sz="1100" dirty="0" err="1">
                <a:solidFill>
                  <a:schemeClr val="accent5">
                    <a:lumMod val="75000"/>
                  </a:schemeClr>
                </a:solidFill>
                <a:hlinkClick r:id="rId6">
                  <a:extLst>
                    <a:ext uri="{A12FA001-AC4F-418D-AE19-62706E023703}">
                      <ahyp:hlinkClr xmlns:ahyp="http://schemas.microsoft.com/office/drawing/2018/hyperlinkcolor" val="tx"/>
                    </a:ext>
                  </a:extLst>
                </a:hlinkClick>
              </a:rPr>
              <a:t>Database:phpmyadmin</a:t>
            </a:r>
            <a:r>
              <a:rPr lang="en-US" sz="1100" dirty="0">
                <a:solidFill>
                  <a:schemeClr val="accent5">
                    <a:lumMod val="75000"/>
                  </a:schemeClr>
                </a:solidFill>
                <a:hlinkClick r:id="rId6">
                  <a:extLst>
                    <a:ext uri="{A12FA001-AC4F-418D-AE19-62706E023703}">
                      <ahyp:hlinkClr xmlns:ahyp="http://schemas.microsoft.com/office/drawing/2018/hyperlinkcolor" val="tx"/>
                    </a:ext>
                  </a:extLst>
                </a:hlinkClick>
              </a:rPr>
              <a:t> </a:t>
            </a:r>
            <a:r>
              <a:rPr lang="en-US" sz="1100" dirty="0" err="1">
                <a:solidFill>
                  <a:schemeClr val="accent5">
                    <a:lumMod val="75000"/>
                  </a:schemeClr>
                </a:solidFill>
                <a:hlinkClick r:id="rId6">
                  <a:extLst>
                    <a:ext uri="{A12FA001-AC4F-418D-AE19-62706E023703}">
                      <ahyp:hlinkClr xmlns:ahyp="http://schemas.microsoft.com/office/drawing/2018/hyperlinkcolor" val="tx"/>
                    </a:ext>
                  </a:extLst>
                </a:hlinkClick>
              </a:rPr>
              <a:t>intext:mysql</a:t>
            </a:r>
            <a:r>
              <a:rPr lang="en-US" sz="1100" dirty="0">
                <a:solidFill>
                  <a:schemeClr val="accent5">
                    <a:lumMod val="75000"/>
                  </a:schemeClr>
                </a:solidFill>
                <a:hlinkClick r:id="rId6">
                  <a:extLst>
                    <a:ext uri="{A12FA001-AC4F-418D-AE19-62706E023703}">
                      <ahyp:hlinkClr xmlns:ahyp="http://schemas.microsoft.com/office/drawing/2018/hyperlinkcolor" val="tx"/>
                    </a:ext>
                  </a:extLst>
                </a:hlinkClick>
              </a:rPr>
              <a:t> </a:t>
            </a:r>
            <a:r>
              <a:rPr lang="en-US" sz="1100" dirty="0" err="1">
                <a:solidFill>
                  <a:schemeClr val="accent5">
                    <a:lumMod val="75000"/>
                  </a:schemeClr>
                </a:solidFill>
                <a:hlinkClick r:id="rId6">
                  <a:extLst>
                    <a:ext uri="{A12FA001-AC4F-418D-AE19-62706E023703}">
                      <ahyp:hlinkClr xmlns:ahyp="http://schemas.microsoft.com/office/drawing/2018/hyperlinkcolor" val="tx"/>
                    </a:ext>
                  </a:extLst>
                </a:hlinkClick>
              </a:rPr>
              <a:t>ext:sql</a:t>
            </a:r>
            <a:r>
              <a:rPr lang="en-US" sz="1100" dirty="0">
                <a:solidFill>
                  <a:schemeClr val="accent5">
                    <a:lumMod val="75000"/>
                  </a:schemeClr>
                </a:solidFill>
                <a:hlinkClick r:id="rId6">
                  <a:extLst>
                    <a:ext uri="{A12FA001-AC4F-418D-AE19-62706E023703}">
                      <ahyp:hlinkClr xmlns:ahyp="http://schemas.microsoft.com/office/drawing/2018/hyperlinkcolor" val="tx"/>
                    </a:ext>
                  </a:extLst>
                </a:hlinkClick>
              </a:rPr>
              <a:t> </a:t>
            </a:r>
            <a:r>
              <a:rPr lang="en-US" sz="1100" dirty="0" err="1">
                <a:solidFill>
                  <a:schemeClr val="accent5">
                    <a:lumMod val="75000"/>
                  </a:schemeClr>
                </a:solidFill>
                <a:hlinkClick r:id="rId6">
                  <a:extLst>
                    <a:ext uri="{A12FA001-AC4F-418D-AE19-62706E023703}">
                      <ahyp:hlinkClr xmlns:ahyp="http://schemas.microsoft.com/office/drawing/2018/hyperlinkcolor" val="tx"/>
                    </a:ext>
                  </a:extLst>
                </a:hlinkClick>
              </a:rPr>
              <a:t>inurl:phpMyAdmin</a:t>
            </a:r>
            <a:endParaRPr lang="en-US" sz="1100" dirty="0">
              <a:solidFill>
                <a:schemeClr val="accent5">
                  <a:lumMod val="75000"/>
                </a:schemeClr>
              </a:solidFill>
            </a:endParaRPr>
          </a:p>
          <a:p>
            <a:endParaRPr lang="en-US" sz="1100" dirty="0">
              <a:solidFill>
                <a:schemeClr val="accent5">
                  <a:lumMod val="75000"/>
                </a:schemeClr>
              </a:solidFill>
            </a:endParaRPr>
          </a:p>
          <a:p>
            <a:r>
              <a:rPr lang="en-US" sz="1100" dirty="0" err="1">
                <a:solidFill>
                  <a:schemeClr val="accent5">
                    <a:lumMod val="75000"/>
                  </a:schemeClr>
                </a:solidFill>
                <a:hlinkClick r:id="rId7">
                  <a:extLst>
                    <a:ext uri="{A12FA001-AC4F-418D-AE19-62706E023703}">
                      <ahyp:hlinkClr xmlns:ahyp="http://schemas.microsoft.com/office/drawing/2018/hyperlinkcolor" val="tx"/>
                    </a:ext>
                  </a:extLst>
                </a:hlinkClick>
              </a:rPr>
              <a:t>allintext</a:t>
            </a:r>
            <a:r>
              <a:rPr lang="en-US" sz="1100" dirty="0">
                <a:solidFill>
                  <a:schemeClr val="accent5">
                    <a:lumMod val="75000"/>
                  </a:schemeClr>
                </a:solidFill>
                <a:hlinkClick r:id="rId7">
                  <a:extLst>
                    <a:ext uri="{A12FA001-AC4F-418D-AE19-62706E023703}">
                      <ahyp:hlinkClr xmlns:ahyp="http://schemas.microsoft.com/office/drawing/2018/hyperlinkcolor" val="tx"/>
                    </a:ext>
                  </a:extLst>
                </a:hlinkClick>
              </a:rPr>
              <a:t>:"API_SECRET*" </a:t>
            </a:r>
            <a:r>
              <a:rPr lang="en-US" sz="1100" dirty="0" err="1">
                <a:solidFill>
                  <a:schemeClr val="accent5">
                    <a:lumMod val="75000"/>
                  </a:schemeClr>
                </a:solidFill>
                <a:hlinkClick r:id="rId7">
                  <a:extLst>
                    <a:ext uri="{A12FA001-AC4F-418D-AE19-62706E023703}">
                      <ahyp:hlinkClr xmlns:ahyp="http://schemas.microsoft.com/office/drawing/2018/hyperlinkcolor" val="tx"/>
                    </a:ext>
                  </a:extLst>
                </a:hlinkClick>
              </a:rPr>
              <a:t>ext:env</a:t>
            </a:r>
            <a:r>
              <a:rPr lang="en-US" sz="1100" dirty="0">
                <a:solidFill>
                  <a:schemeClr val="accent5">
                    <a:lumMod val="75000"/>
                  </a:schemeClr>
                </a:solidFill>
                <a:hlinkClick r:id="rId7">
                  <a:extLst>
                    <a:ext uri="{A12FA001-AC4F-418D-AE19-62706E023703}">
                      <ahyp:hlinkClr xmlns:ahyp="http://schemas.microsoft.com/office/drawing/2018/hyperlinkcolor" val="tx"/>
                    </a:ext>
                  </a:extLst>
                </a:hlinkClick>
              </a:rPr>
              <a:t> | </a:t>
            </a:r>
            <a:r>
              <a:rPr lang="en-US" sz="1100" dirty="0" err="1">
                <a:solidFill>
                  <a:schemeClr val="accent5">
                    <a:lumMod val="75000"/>
                  </a:schemeClr>
                </a:solidFill>
                <a:hlinkClick r:id="rId7">
                  <a:extLst>
                    <a:ext uri="{A12FA001-AC4F-418D-AE19-62706E023703}">
                      <ahyp:hlinkClr xmlns:ahyp="http://schemas.microsoft.com/office/drawing/2018/hyperlinkcolor" val="tx"/>
                    </a:ext>
                  </a:extLst>
                </a:hlinkClick>
              </a:rPr>
              <a:t>ext:yml</a:t>
            </a:r>
            <a:endParaRPr lang="en-US" sz="1100" dirty="0">
              <a:solidFill>
                <a:schemeClr val="accent5">
                  <a:lumMod val="75000"/>
                </a:schemeClr>
              </a:solidFill>
            </a:endParaRPr>
          </a:p>
          <a:p>
            <a:endParaRPr lang="en-US" sz="1100" dirty="0">
              <a:solidFill>
                <a:schemeClr val="accent5">
                  <a:lumMod val="75000"/>
                </a:schemeClr>
              </a:solidFill>
            </a:endParaRPr>
          </a:p>
          <a:p>
            <a:r>
              <a:rPr lang="en-US" sz="1100" dirty="0" err="1">
                <a:solidFill>
                  <a:schemeClr val="accent5">
                    <a:lumMod val="75000"/>
                  </a:schemeClr>
                </a:solidFill>
              </a:rPr>
              <a:t>site:amazonaws.com</a:t>
            </a:r>
            <a:r>
              <a:rPr lang="en-US" sz="1100" dirty="0">
                <a:solidFill>
                  <a:schemeClr val="accent5">
                    <a:lumMod val="75000"/>
                  </a:schemeClr>
                </a:solidFill>
              </a:rPr>
              <a:t> </a:t>
            </a:r>
            <a:r>
              <a:rPr lang="en-US" sz="1100" dirty="0" err="1">
                <a:solidFill>
                  <a:schemeClr val="accent5">
                    <a:lumMod val="75000"/>
                  </a:schemeClr>
                </a:solidFill>
              </a:rPr>
              <a:t>intext:dhcp</a:t>
            </a:r>
            <a:r>
              <a:rPr lang="en-US" sz="1100" dirty="0">
                <a:solidFill>
                  <a:schemeClr val="accent5">
                    <a:lumMod val="75000"/>
                  </a:schemeClr>
                </a:solidFill>
              </a:rPr>
              <a:t> </a:t>
            </a:r>
            <a:r>
              <a:rPr lang="en-US" sz="1100" dirty="0" err="1">
                <a:solidFill>
                  <a:schemeClr val="accent5">
                    <a:lumMod val="75000"/>
                  </a:schemeClr>
                </a:solidFill>
              </a:rPr>
              <a:t>filetype:txt</a:t>
            </a:r>
            <a:endParaRPr lang="en-US" sz="1100" dirty="0">
              <a:solidFill>
                <a:schemeClr val="accent5">
                  <a:lumMod val="75000"/>
                </a:schemeClr>
              </a:solidFill>
            </a:endParaRPr>
          </a:p>
          <a:p>
            <a:endParaRPr lang="en-US" sz="1100" dirty="0">
              <a:solidFill>
                <a:schemeClr val="accent5">
                  <a:lumMod val="75000"/>
                </a:schemeClr>
              </a:solidFill>
              <a:effectLst/>
              <a:latin typeface="+mj-lt"/>
            </a:endParaRPr>
          </a:p>
          <a:p>
            <a:r>
              <a:rPr lang="en-US" sz="1100" dirty="0">
                <a:solidFill>
                  <a:schemeClr val="accent5">
                    <a:lumMod val="75000"/>
                  </a:schemeClr>
                </a:solidFill>
                <a:effectLst/>
                <a:latin typeface="+mj-lt"/>
              </a:rPr>
              <a:t>Public Google Drives - </a:t>
            </a:r>
            <a:r>
              <a:rPr lang="en-US" sz="1100" dirty="0" err="1">
                <a:solidFill>
                  <a:schemeClr val="accent5">
                    <a:lumMod val="75000"/>
                  </a:schemeClr>
                </a:solidFill>
                <a:effectLst/>
                <a:latin typeface="+mj-lt"/>
              </a:rPr>
              <a:t>inurl</a:t>
            </a:r>
            <a:r>
              <a:rPr lang="en-US" sz="1100" dirty="0">
                <a:solidFill>
                  <a:schemeClr val="accent5">
                    <a:lumMod val="75000"/>
                  </a:schemeClr>
                </a:solidFill>
                <a:effectLst/>
                <a:latin typeface="+mj-lt"/>
              </a:rPr>
              <a:t>:"</a:t>
            </a:r>
            <a:r>
              <a:rPr lang="en-US" sz="1100" dirty="0" err="1">
                <a:solidFill>
                  <a:schemeClr val="accent5">
                    <a:lumMod val="75000"/>
                  </a:schemeClr>
                </a:solidFill>
                <a:effectLst/>
                <a:latin typeface="+mj-lt"/>
              </a:rPr>
              <a:t>folderview?id</a:t>
            </a:r>
            <a:r>
              <a:rPr lang="en-US" sz="1100" dirty="0">
                <a:solidFill>
                  <a:schemeClr val="accent5">
                    <a:lumMod val="75000"/>
                  </a:schemeClr>
                </a:solidFill>
                <a:effectLst/>
                <a:latin typeface="+mj-lt"/>
              </a:rPr>
              <a:t>=" </a:t>
            </a:r>
            <a:r>
              <a:rPr lang="en-US" sz="1100" dirty="0" err="1">
                <a:solidFill>
                  <a:schemeClr val="accent5">
                    <a:lumMod val="75000"/>
                  </a:schemeClr>
                </a:solidFill>
                <a:effectLst/>
                <a:latin typeface="+mj-lt"/>
              </a:rPr>
              <a:t>site:"drive.google.com</a:t>
            </a:r>
            <a:r>
              <a:rPr lang="en-US" sz="1100" dirty="0">
                <a:solidFill>
                  <a:schemeClr val="accent5">
                    <a:lumMod val="75000"/>
                  </a:schemeClr>
                </a:solidFill>
                <a:effectLst/>
                <a:latin typeface="+mj-lt"/>
              </a:rPr>
              <a:t>“</a:t>
            </a:r>
          </a:p>
          <a:p>
            <a:endParaRPr lang="en-US" sz="1100" dirty="0">
              <a:solidFill>
                <a:schemeClr val="accent5">
                  <a:lumMod val="75000"/>
                </a:schemeClr>
              </a:solidFill>
            </a:endParaRPr>
          </a:p>
          <a:p>
            <a:endParaRPr lang="en-US" sz="1100" dirty="0"/>
          </a:p>
          <a:p>
            <a:endParaRPr lang="en-US" sz="1100" dirty="0"/>
          </a:p>
          <a:p>
            <a:pPr marL="57150" indent="0">
              <a:buNone/>
            </a:pPr>
            <a:endParaRPr lang="en-US" sz="1100" dirty="0"/>
          </a:p>
          <a:p>
            <a:endParaRPr lang="en-US" sz="1100" dirty="0"/>
          </a:p>
          <a:p>
            <a:endParaRPr lang="en-US" sz="1100" dirty="0"/>
          </a:p>
          <a:p>
            <a:endParaRPr lang="en-US" dirty="0"/>
          </a:p>
          <a:p>
            <a:endParaRPr lang="en-US" dirty="0"/>
          </a:p>
        </p:txBody>
      </p:sp>
    </p:spTree>
    <p:extLst>
      <p:ext uri="{BB962C8B-B14F-4D97-AF65-F5344CB8AC3E}">
        <p14:creationId xmlns:p14="http://schemas.microsoft.com/office/powerpoint/2010/main" val="1075432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686EDC-580D-4162-A9A3-4681E577F34F}"/>
              </a:ext>
            </a:extLst>
          </p:cNvPr>
          <p:cNvSpPr txBox="1"/>
          <p:nvPr/>
        </p:nvSpPr>
        <p:spPr>
          <a:xfrm>
            <a:off x="5632174" y="255257"/>
            <a:ext cx="1696278" cy="369332"/>
          </a:xfrm>
          <a:prstGeom prst="rect">
            <a:avLst/>
          </a:prstGeom>
          <a:noFill/>
        </p:spPr>
        <p:txBody>
          <a:bodyPr wrap="square">
            <a:spAutoFit/>
          </a:bodyPr>
          <a:lstStyle/>
          <a:p>
            <a:pPr algn="ctr"/>
            <a:r>
              <a:rPr lang="en-US" sz="1800" b="1" dirty="0">
                <a:effectLst/>
                <a:latin typeface="Calibri" panose="020F0502020204030204" pitchFamily="34" charset="0"/>
                <a:ea typeface="Times New Roman" panose="02020603050405020304" pitchFamily="18" charset="0"/>
              </a:rPr>
              <a:t>OSINT</a:t>
            </a:r>
            <a:endParaRPr lang="en-US" dirty="0"/>
          </a:p>
        </p:txBody>
      </p:sp>
      <p:sp>
        <p:nvSpPr>
          <p:cNvPr id="7" name="TextBox 6">
            <a:extLst>
              <a:ext uri="{FF2B5EF4-FFF2-40B4-BE49-F238E27FC236}">
                <a16:creationId xmlns:a16="http://schemas.microsoft.com/office/drawing/2014/main" id="{629F4793-7B44-47C8-B97C-2F6E780C2F32}"/>
              </a:ext>
            </a:extLst>
          </p:cNvPr>
          <p:cNvSpPr txBox="1"/>
          <p:nvPr/>
        </p:nvSpPr>
        <p:spPr>
          <a:xfrm>
            <a:off x="4412973" y="824084"/>
            <a:ext cx="4572000" cy="4035207"/>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 is OSINT?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Easiest way to define OSINT is via Wikipedia: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“Open-source intelligence​(​OSINT​) is data collected from publicly available sources to be used in an intelligence context”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Or better we say,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OSINT is the process of collecting and analyzing information which is acquired from public and open sources. Public and open are terms that tend to deceive you that they are available freely, but it is not, and that is just one of the things we will talk about here.</a:t>
            </a:r>
            <a:r>
              <a:rPr lang="en-US" sz="2400" dirty="0">
                <a:effectLst/>
                <a:latin typeface="Calibri" panose="020F0502020204030204" pitchFamily="34" charset="0"/>
                <a:ea typeface="Times New Roman" panose="02020603050405020304" pitchFamily="18" charset="0"/>
              </a:rPr>
              <a:t>	</a:t>
            </a:r>
            <a:endParaRPr lang="en-US" dirty="0"/>
          </a:p>
        </p:txBody>
      </p:sp>
      <p:pic>
        <p:nvPicPr>
          <p:cNvPr id="3" name="Picture 2">
            <a:extLst>
              <a:ext uri="{FF2B5EF4-FFF2-40B4-BE49-F238E27FC236}">
                <a16:creationId xmlns:a16="http://schemas.microsoft.com/office/drawing/2014/main" id="{B6673E37-6133-4EFA-9BF0-77B974E33456}"/>
              </a:ext>
            </a:extLst>
          </p:cNvPr>
          <p:cNvPicPr>
            <a:picLocks noChangeAspect="1"/>
          </p:cNvPicPr>
          <p:nvPr/>
        </p:nvPicPr>
        <p:blipFill>
          <a:blip r:embed="rId2"/>
          <a:stretch>
            <a:fillRect/>
          </a:stretch>
        </p:blipFill>
        <p:spPr>
          <a:xfrm>
            <a:off x="469624" y="1152554"/>
            <a:ext cx="3376145" cy="2346022"/>
          </a:xfrm>
          <a:prstGeom prst="rect">
            <a:avLst/>
          </a:prstGeom>
        </p:spPr>
      </p:pic>
    </p:spTree>
    <p:extLst>
      <p:ext uri="{BB962C8B-B14F-4D97-AF65-F5344CB8AC3E}">
        <p14:creationId xmlns:p14="http://schemas.microsoft.com/office/powerpoint/2010/main" val="1061068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359B230-7CC1-4D26-8CA7-1C0069B3A3A8}"/>
              </a:ext>
            </a:extLst>
          </p:cNvPr>
          <p:cNvGraphicFramePr>
            <a:graphicFrameLocks noGrp="1"/>
          </p:cNvGraphicFramePr>
          <p:nvPr>
            <p:extLst>
              <p:ext uri="{D42A27DB-BD31-4B8C-83A1-F6EECF244321}">
                <p14:modId xmlns:p14="http://schemas.microsoft.com/office/powerpoint/2010/main" val="1904684311"/>
              </p:ext>
            </p:extLst>
          </p:nvPr>
        </p:nvGraphicFramePr>
        <p:xfrm>
          <a:off x="927652" y="924623"/>
          <a:ext cx="7394712" cy="3294254"/>
        </p:xfrm>
        <a:graphic>
          <a:graphicData uri="http://schemas.openxmlformats.org/drawingml/2006/table">
            <a:tbl>
              <a:tblPr firstRow="1" firstCol="1" bandRow="1">
                <a:tableStyleId>{C083E6E3-FA7D-4D7B-A595-EF9225AFEA82}</a:tableStyleId>
              </a:tblPr>
              <a:tblGrid>
                <a:gridCol w="47390">
                  <a:extLst>
                    <a:ext uri="{9D8B030D-6E8A-4147-A177-3AD203B41FA5}">
                      <a16:colId xmlns:a16="http://schemas.microsoft.com/office/drawing/2014/main" val="2455940082"/>
                    </a:ext>
                  </a:extLst>
                </a:gridCol>
                <a:gridCol w="7299932">
                  <a:extLst>
                    <a:ext uri="{9D8B030D-6E8A-4147-A177-3AD203B41FA5}">
                      <a16:colId xmlns:a16="http://schemas.microsoft.com/office/drawing/2014/main" val="3091440217"/>
                    </a:ext>
                  </a:extLst>
                </a:gridCol>
                <a:gridCol w="47390">
                  <a:extLst>
                    <a:ext uri="{9D8B030D-6E8A-4147-A177-3AD203B41FA5}">
                      <a16:colId xmlns:a16="http://schemas.microsoft.com/office/drawing/2014/main" val="1124755152"/>
                    </a:ext>
                  </a:extLst>
                </a:gridCol>
              </a:tblGrid>
              <a:tr h="3294254">
                <a:tc>
                  <a:txBody>
                    <a:bodyPr/>
                    <a:lstStyle/>
                    <a:p>
                      <a:pPr marL="0" marR="0">
                        <a:lnSpc>
                          <a:spcPct val="107000"/>
                        </a:lnSpc>
                        <a:spcBef>
                          <a:spcPts val="0"/>
                        </a:spcBef>
                        <a:spcAft>
                          <a:spcPts val="800"/>
                        </a:spcAft>
                      </a:pPr>
                      <a:r>
                        <a:rPr lang="en-US" sz="1200">
                          <a:solidFill>
                            <a:schemeClr val="tx1"/>
                          </a:solidFill>
                          <a:effectLst/>
                          <a:latin typeface="+mj-lt"/>
                        </a:rPr>
                        <a:t> </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endParaRPr kumimoji="0" lang="en-US" altLang="en-US" sz="1200" b="0" i="0" u="none" strike="noStrike" cap="none" normalizeH="0" baseline="0" dirty="0">
                        <a:ln>
                          <a:noFill/>
                        </a:ln>
                        <a:solidFill>
                          <a:schemeClr val="tx1"/>
                        </a:solidFill>
                        <a:effectLst/>
                        <a:latin typeface="+mj-lt"/>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THE HUB : </a:t>
                      </a:r>
                      <a:r>
                        <a:rPr kumimoji="0" lang="en-US" altLang="en-US"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https://www.exploit-db.com/google-hacking-database</a:t>
                      </a:r>
                      <a:endParaRPr kumimoji="0" lang="en-US" altLang="en-US" sz="1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	</a:t>
                      </a:r>
                      <a:endParaRPr kumimoji="0" lang="en-US" altLang="en-US" sz="1200" b="0" i="0" u="none" strike="noStrike" cap="none" normalizeH="0" baseline="0" dirty="0">
                        <a:ln>
                          <a:noFill/>
                        </a:ln>
                        <a:solidFill>
                          <a:schemeClr val="tx1"/>
                        </a:solidFill>
                        <a:effectLst/>
                        <a:latin typeface="+mj-lt"/>
                      </a:endParaRPr>
                    </a:p>
                    <a:p>
                      <a:pPr>
                        <a:lnSpc>
                          <a:spcPct val="107000"/>
                        </a:lnSpc>
                      </a:pPr>
                      <a:endParaRPr lang="en-US" sz="1200" dirty="0">
                        <a:solidFill>
                          <a:schemeClr val="tx1"/>
                        </a:solidFill>
                        <a:effectLst/>
                        <a:latin typeface="+mj-lt"/>
                        <a:cs typeface="Times New Roman" panose="02020603050405020304" pitchFamily="18" charset="0"/>
                      </a:endParaRPr>
                    </a:p>
                  </a:txBody>
                  <a:tcPr marL="9525" marR="9525" marT="9525" marB="9525" anchor="ctr"/>
                </a:tc>
                <a:tc>
                  <a:txBody>
                    <a:bodyPr/>
                    <a:lstStyle/>
                    <a:p>
                      <a:pPr>
                        <a:lnSpc>
                          <a:spcPct val="107000"/>
                        </a:lnSpc>
                      </a:pPr>
                      <a:endParaRPr lang="en-US" sz="1200" dirty="0">
                        <a:solidFill>
                          <a:schemeClr val="tx1"/>
                        </a:solidFill>
                        <a:effectLst/>
                        <a:latin typeface="+mj-lt"/>
                        <a:cs typeface="Times New Roman" panose="02020603050405020304" pitchFamily="18" charset="0"/>
                      </a:endParaRPr>
                    </a:p>
                  </a:txBody>
                  <a:tcPr marL="9525" marR="9525" marT="9525" marB="9525" anchor="ctr"/>
                </a:tc>
                <a:extLst>
                  <a:ext uri="{0D108BD9-81ED-4DB2-BD59-A6C34878D82A}">
                    <a16:rowId xmlns:a16="http://schemas.microsoft.com/office/drawing/2014/main" val="3206357393"/>
                  </a:ext>
                </a:extLst>
              </a:tr>
            </a:tbl>
          </a:graphicData>
        </a:graphic>
      </p:graphicFrame>
      <p:pic>
        <p:nvPicPr>
          <p:cNvPr id="4" name="Picture 3">
            <a:extLst>
              <a:ext uri="{FF2B5EF4-FFF2-40B4-BE49-F238E27FC236}">
                <a16:creationId xmlns:a16="http://schemas.microsoft.com/office/drawing/2014/main" id="{377D3F2B-74ED-4046-B586-B155A9687B0F}"/>
              </a:ext>
            </a:extLst>
          </p:cNvPr>
          <p:cNvPicPr>
            <a:picLocks noChangeAspect="1"/>
          </p:cNvPicPr>
          <p:nvPr/>
        </p:nvPicPr>
        <p:blipFill>
          <a:blip r:embed="rId3"/>
          <a:stretch>
            <a:fillRect/>
          </a:stretch>
        </p:blipFill>
        <p:spPr>
          <a:xfrm>
            <a:off x="2948815" y="1329565"/>
            <a:ext cx="3286125" cy="1000125"/>
          </a:xfrm>
          <a:prstGeom prst="rect">
            <a:avLst/>
          </a:prstGeom>
        </p:spPr>
      </p:pic>
    </p:spTree>
    <p:extLst>
      <p:ext uri="{BB962C8B-B14F-4D97-AF65-F5344CB8AC3E}">
        <p14:creationId xmlns:p14="http://schemas.microsoft.com/office/powerpoint/2010/main" val="1103212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10A2E-9350-466B-9027-2AC83A8ABBAE}"/>
              </a:ext>
            </a:extLst>
          </p:cNvPr>
          <p:cNvSpPr txBox="1"/>
          <p:nvPr/>
        </p:nvSpPr>
        <p:spPr>
          <a:xfrm>
            <a:off x="6530454" y="354420"/>
            <a:ext cx="1972101"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PASTEBIN</a:t>
            </a:r>
            <a:endParaRPr lang="en-US" dirty="0"/>
          </a:p>
        </p:txBody>
      </p:sp>
      <p:sp>
        <p:nvSpPr>
          <p:cNvPr id="7" name="TextBox 6">
            <a:extLst>
              <a:ext uri="{FF2B5EF4-FFF2-40B4-BE49-F238E27FC236}">
                <a16:creationId xmlns:a16="http://schemas.microsoft.com/office/drawing/2014/main" id="{0890BD33-08F3-4F77-A456-3D6BF3E6790C}"/>
              </a:ext>
            </a:extLst>
          </p:cNvPr>
          <p:cNvSpPr txBox="1"/>
          <p:nvPr/>
        </p:nvSpPr>
        <p:spPr>
          <a:xfrm>
            <a:off x="331032" y="3116609"/>
            <a:ext cx="3998794" cy="646331"/>
          </a:xfrm>
          <a:prstGeom prst="rect">
            <a:avLst/>
          </a:prstGeom>
          <a:noFill/>
        </p:spPr>
        <p:txBody>
          <a:bodyPr wrap="square">
            <a:spAutoFit/>
          </a:bodyPr>
          <a:lstStyle/>
          <a:p>
            <a:pPr algn="ctr"/>
            <a:r>
              <a:rPr lang="en-US" sz="1800" dirty="0">
                <a:solidFill>
                  <a:schemeClr val="bg1"/>
                </a:solidFill>
                <a:effectLst/>
                <a:latin typeface="Calibri" panose="020F0502020204030204" pitchFamily="34" charset="0"/>
                <a:ea typeface="Times New Roman" panose="02020603050405020304" pitchFamily="18" charset="0"/>
              </a:rPr>
              <a:t>Ex: </a:t>
            </a: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https://pastebin.com/UpNjLRaS</a:t>
            </a:r>
            <a:r>
              <a:rPr lang="en-US" sz="1800" dirty="0">
                <a:solidFill>
                  <a:schemeClr val="bg1"/>
                </a:solidFill>
                <a:effectLst/>
                <a:latin typeface="Calibri" panose="020F0502020204030204" pitchFamily="34" charset="0"/>
                <a:ea typeface="Times New Roman" panose="02020603050405020304" pitchFamily="18" charset="0"/>
              </a:rPr>
              <a:t> | </a:t>
            </a: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https://pastebin.com/UpNjLRaS</a:t>
            </a:r>
            <a:r>
              <a:rPr lang="en-US" sz="1800" dirty="0">
                <a:solidFill>
                  <a:schemeClr val="bg1"/>
                </a:solidFill>
                <a:effectLst/>
                <a:latin typeface="Calibri" panose="020F0502020204030204" pitchFamily="34" charset="0"/>
                <a:ea typeface="Times New Roman" panose="02020603050405020304" pitchFamily="18" charset="0"/>
              </a:rPr>
              <a:t>	</a:t>
            </a:r>
            <a:endParaRPr lang="en-US" dirty="0">
              <a:solidFill>
                <a:schemeClr val="bg1"/>
              </a:solidFill>
            </a:endParaRPr>
          </a:p>
        </p:txBody>
      </p:sp>
      <p:sp>
        <p:nvSpPr>
          <p:cNvPr id="9" name="TextBox 8">
            <a:extLst>
              <a:ext uri="{FF2B5EF4-FFF2-40B4-BE49-F238E27FC236}">
                <a16:creationId xmlns:a16="http://schemas.microsoft.com/office/drawing/2014/main" id="{F9A3AE02-68D0-48A9-BD4F-F0E7F6B0573C}"/>
              </a:ext>
            </a:extLst>
          </p:cNvPr>
          <p:cNvSpPr txBox="1"/>
          <p:nvPr/>
        </p:nvSpPr>
        <p:spPr>
          <a:xfrm>
            <a:off x="4572000" y="1281530"/>
            <a:ext cx="4572000" cy="774507"/>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Password Dumps | Archives Links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Mostly used by hackers to leak information</a:t>
            </a:r>
          </a:p>
        </p:txBody>
      </p:sp>
      <p:sp>
        <p:nvSpPr>
          <p:cNvPr id="13" name="TextBox 12">
            <a:extLst>
              <a:ext uri="{FF2B5EF4-FFF2-40B4-BE49-F238E27FC236}">
                <a16:creationId xmlns:a16="http://schemas.microsoft.com/office/drawing/2014/main" id="{79351E1F-3DD9-4A8D-B7DC-2F7334D33108}"/>
              </a:ext>
            </a:extLst>
          </p:cNvPr>
          <p:cNvSpPr txBox="1"/>
          <p:nvPr/>
        </p:nvSpPr>
        <p:spPr>
          <a:xfrm>
            <a:off x="-1678402" y="4136974"/>
            <a:ext cx="5605892" cy="671915"/>
          </a:xfrm>
          <a:prstGeom prst="rect">
            <a:avLst/>
          </a:prstGeom>
          <a:noFill/>
        </p:spPr>
        <p:txBody>
          <a:bodyPr wrap="square">
            <a:spAutoFit/>
          </a:bodyPr>
          <a:lstStyle/>
          <a:p>
            <a:pPr marL="1371600" marR="0" indent="457200" algn="ctr">
              <a:lnSpc>
                <a:spcPct val="107000"/>
              </a:lnSpc>
              <a:spcBef>
                <a:spcPts val="0"/>
              </a:spcBef>
              <a:spcAft>
                <a:spcPts val="800"/>
              </a:spcAft>
            </a:pP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Ex: </a:t>
            </a: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https://pastebin.com/awqUq72B</a:t>
            </a: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 </a:t>
            </a: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http://archive.is/j6sgo</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3D8211E-A768-419D-AF7A-1DF2D9238D65}"/>
              </a:ext>
            </a:extLst>
          </p:cNvPr>
          <p:cNvPicPr>
            <a:picLocks noChangeAspect="1"/>
          </p:cNvPicPr>
          <p:nvPr/>
        </p:nvPicPr>
        <p:blipFill>
          <a:blip r:embed="rId5"/>
          <a:stretch>
            <a:fillRect/>
          </a:stretch>
        </p:blipFill>
        <p:spPr>
          <a:xfrm>
            <a:off x="594893" y="1281530"/>
            <a:ext cx="3471072" cy="1378729"/>
          </a:xfrm>
          <a:prstGeom prst="rect">
            <a:avLst/>
          </a:prstGeom>
        </p:spPr>
      </p:pic>
      <p:sp>
        <p:nvSpPr>
          <p:cNvPr id="8" name="TextBox 7">
            <a:extLst>
              <a:ext uri="{FF2B5EF4-FFF2-40B4-BE49-F238E27FC236}">
                <a16:creationId xmlns:a16="http://schemas.microsoft.com/office/drawing/2014/main" id="{D8F8B457-64F2-482C-86AF-4D113EBD55CE}"/>
              </a:ext>
            </a:extLst>
          </p:cNvPr>
          <p:cNvSpPr txBox="1"/>
          <p:nvPr/>
        </p:nvSpPr>
        <p:spPr>
          <a:xfrm>
            <a:off x="5186570" y="3568830"/>
            <a:ext cx="3831534" cy="375552"/>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Calibri" panose="020F0502020204030204" pitchFamily="34" charset="0"/>
                <a:ea typeface="Times New Roman" panose="02020603050405020304" pitchFamily="18" charset="0"/>
                <a:cs typeface="Calibri" panose="020F0502020204030204" pitchFamily="34" charset="0"/>
              </a:rPr>
              <a:t>Pastebin</a:t>
            </a:r>
            <a:r>
              <a:rPr lang="en-US" sz="1800" dirty="0">
                <a:effectLst/>
                <a:latin typeface="Calibri" panose="020F0502020204030204" pitchFamily="34" charset="0"/>
                <a:ea typeface="Times New Roman" panose="02020603050405020304" pitchFamily="18" charset="0"/>
                <a:cs typeface="Calibri" panose="020F0502020204030204" pitchFamily="34" charset="0"/>
              </a:rPr>
              <a:t> +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Wayback</a:t>
            </a:r>
            <a:r>
              <a:rPr lang="en-US" sz="1800" dirty="0">
                <a:effectLst/>
                <a:latin typeface="Calibri" panose="020F0502020204030204" pitchFamily="34" charset="0"/>
                <a:ea typeface="Times New Roman" panose="02020603050405020304" pitchFamily="18" charset="0"/>
                <a:cs typeface="Calibri" panose="020F0502020204030204" pitchFamily="34" charset="0"/>
              </a:rPr>
              <a:t> Machine = MAGIC</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18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C11EA8-72CB-4203-9C97-71C1F81201EB}"/>
              </a:ext>
            </a:extLst>
          </p:cNvPr>
          <p:cNvSpPr txBox="1"/>
          <p:nvPr/>
        </p:nvSpPr>
        <p:spPr>
          <a:xfrm>
            <a:off x="4664765" y="142176"/>
            <a:ext cx="4572000" cy="784702"/>
          </a:xfrm>
          <a:prstGeom prst="rect">
            <a:avLst/>
          </a:prstGeom>
          <a:noFill/>
        </p:spPr>
        <p:txBody>
          <a:bodyPr wrap="square">
            <a:spAutoFit/>
          </a:bodyPr>
          <a:lstStyle/>
          <a:p>
            <a:pPr marL="0" marR="0" algn="ctr">
              <a:lnSpc>
                <a:spcPct val="107000"/>
              </a:lnSpc>
              <a:spcBef>
                <a:spcPts val="0"/>
              </a:spcBef>
              <a:spcAft>
                <a:spcPts val="800"/>
              </a:spcAft>
            </a:pPr>
            <a:r>
              <a:rPr lang="en-US" sz="4400" dirty="0">
                <a:effectLst/>
                <a:latin typeface="Calibri" panose="020F0502020204030204" pitchFamily="34" charset="0"/>
                <a:ea typeface="Times New Roman" panose="02020603050405020304" pitchFamily="18" charset="0"/>
                <a:cs typeface="Calibri" panose="020F0502020204030204" pitchFamily="34" charset="0"/>
              </a:rPr>
              <a:t>SHODAN</a:t>
            </a:r>
            <a:endParaRPr lang="en-US" sz="4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DB74BE7-A828-4274-8A6E-D97149AE9726}"/>
              </a:ext>
            </a:extLst>
          </p:cNvPr>
          <p:cNvSpPr txBox="1"/>
          <p:nvPr/>
        </p:nvSpPr>
        <p:spPr>
          <a:xfrm>
            <a:off x="4572000" y="899306"/>
            <a:ext cx="4257259" cy="3709285"/>
          </a:xfrm>
          <a:prstGeom prst="rect">
            <a:avLst/>
          </a:prstGeom>
          <a:noFill/>
        </p:spPr>
        <p:txBody>
          <a:bodyPr wrap="square">
            <a:spAutoFit/>
          </a:bodyPr>
          <a:lstStyle/>
          <a:p>
            <a:pPr marL="228600" marR="0">
              <a:lnSpc>
                <a:spcPct val="107000"/>
              </a:lnSpc>
              <a:spcBef>
                <a:spcPts val="0"/>
              </a:spcBef>
              <a:spcAft>
                <a:spcPts val="8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Shodan is a network security monitor and search engine focused on the the internet of things. It was created by John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Matherly</a:t>
            </a:r>
            <a:r>
              <a:rPr lang="en-US" sz="1600" dirty="0">
                <a:effectLst/>
                <a:latin typeface="Calibri" panose="020F0502020204030204" pitchFamily="34" charset="0"/>
                <a:ea typeface="Times New Roman" panose="02020603050405020304" pitchFamily="18" charset="0"/>
                <a:cs typeface="Calibri" panose="020F0502020204030204" pitchFamily="34" charset="0"/>
              </a:rPr>
              <a:t> in 2009 to keep track of publicly accessible computers inside any network.</a:t>
            </a:r>
          </a:p>
          <a:p>
            <a:pPr marL="228600" marR="0">
              <a:lnSpc>
                <a:spcPct val="107000"/>
              </a:lnSpc>
              <a:spcBef>
                <a:spcPts val="0"/>
              </a:spcBef>
              <a:spcAft>
                <a:spcPts val="80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Shodan is pretty much like Google</a:t>
            </a:r>
            <a:r>
              <a:rPr lang="en-US" sz="1600" dirty="0">
                <a:latin typeface="Calibri" panose="020F0502020204030204" pitchFamily="34" charset="0"/>
                <a:ea typeface="Times New Roman" panose="02020603050405020304" pitchFamily="18" charset="0"/>
                <a:cs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cs typeface="Calibri" panose="020F0502020204030204" pitchFamily="34" charset="0"/>
              </a:rPr>
              <a:t>but instead of showing you fancy images and rich content / informative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websites,</a:t>
            </a:r>
            <a:r>
              <a:rPr lang="en-US" sz="1600" dirty="0" err="1">
                <a:effectLst/>
                <a:latin typeface="Calibri" panose="020F0502020204030204" pitchFamily="34" charset="0"/>
                <a:ea typeface="Times New Roman" panose="02020603050405020304" pitchFamily="18" charset="0"/>
              </a:rPr>
              <a:t>it</a:t>
            </a:r>
            <a:r>
              <a:rPr lang="en-US" sz="1600" dirty="0">
                <a:effectLst/>
                <a:latin typeface="Calibri" panose="020F0502020204030204" pitchFamily="34" charset="0"/>
                <a:ea typeface="Times New Roman" panose="02020603050405020304" pitchFamily="18" charset="0"/>
              </a:rPr>
              <a:t> will show you things that are more related to the interest of IT security researchers like SSH, FTP, SNMP, Telnet, RTSP, IMAP and HTTP server banners and public information</a:t>
            </a:r>
            <a:endParaRPr lang="en-US" sz="1600" dirty="0"/>
          </a:p>
        </p:txBody>
      </p:sp>
      <p:sp>
        <p:nvSpPr>
          <p:cNvPr id="7" name="TextBox 6">
            <a:extLst>
              <a:ext uri="{FF2B5EF4-FFF2-40B4-BE49-F238E27FC236}">
                <a16:creationId xmlns:a16="http://schemas.microsoft.com/office/drawing/2014/main" id="{5BB0728D-2080-4F34-863B-E2A621871DEA}"/>
              </a:ext>
            </a:extLst>
          </p:cNvPr>
          <p:cNvSpPr txBox="1"/>
          <p:nvPr/>
        </p:nvSpPr>
        <p:spPr>
          <a:xfrm>
            <a:off x="77239" y="1961420"/>
            <a:ext cx="4618382" cy="2564100"/>
          </a:xfrm>
          <a:prstGeom prst="rect">
            <a:avLst/>
          </a:prstGeom>
          <a:noFill/>
        </p:spPr>
        <p:txBody>
          <a:bodyPr wrap="square">
            <a:spAutoFit/>
          </a:bodyPr>
          <a:lstStyle/>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Results will be shown ordered by country, operating system, network, and ports.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Search Engine for IOT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Lookups for IP ports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Lookups for latest devices and affected by - CVE’s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BBD58D6-F61B-49C2-8D05-1C7F014D71A5}"/>
              </a:ext>
            </a:extLst>
          </p:cNvPr>
          <p:cNvPicPr>
            <a:picLocks noChangeAspect="1"/>
          </p:cNvPicPr>
          <p:nvPr/>
        </p:nvPicPr>
        <p:blipFill>
          <a:blip r:embed="rId2"/>
          <a:stretch>
            <a:fillRect/>
          </a:stretch>
        </p:blipFill>
        <p:spPr>
          <a:xfrm>
            <a:off x="362156" y="172071"/>
            <a:ext cx="4086225" cy="1552575"/>
          </a:xfrm>
          <a:prstGeom prst="rect">
            <a:avLst/>
          </a:prstGeom>
        </p:spPr>
      </p:pic>
    </p:spTree>
    <p:extLst>
      <p:ext uri="{BB962C8B-B14F-4D97-AF65-F5344CB8AC3E}">
        <p14:creationId xmlns:p14="http://schemas.microsoft.com/office/powerpoint/2010/main" val="3015807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a:extLst>
              <a:ext uri="{FF2B5EF4-FFF2-40B4-BE49-F238E27FC236}">
                <a16:creationId xmlns:a16="http://schemas.microsoft.com/office/drawing/2014/main" id="{34179B97-E56C-4364-B333-F189F4AC8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539" y="1223168"/>
            <a:ext cx="2019300" cy="26971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3F08EB-9F4F-4E74-9B6D-CA78115615C9}"/>
              </a:ext>
            </a:extLst>
          </p:cNvPr>
          <p:cNvSpPr txBox="1"/>
          <p:nvPr/>
        </p:nvSpPr>
        <p:spPr>
          <a:xfrm>
            <a:off x="4673877" y="1734477"/>
            <a:ext cx="3814972"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1600" dirty="0">
                <a:latin typeface="Calibri" panose="020F0502020204030204" pitchFamily="34" charset="0"/>
                <a:ea typeface="Times New Roman" panose="02020603050405020304" pitchFamily="18" charset="0"/>
                <a:cs typeface="Calibri" panose="020F0502020204030204" pitchFamily="34" charset="0"/>
              </a:rPr>
              <a:t>Try out:</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Search for an IOT device on google</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Search for device name on </a:t>
            </a:r>
            <a:r>
              <a:rPr kumimoji="0" lang="en-US" altLang="en-US" sz="1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shodan</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Refine </a:t>
            </a:r>
            <a:r>
              <a:rPr lang="en-US" altLang="en-US" sz="1600" dirty="0">
                <a:latin typeface="Calibri" panose="020F0502020204030204" pitchFamily="34" charset="0"/>
                <a:ea typeface="Times New Roman" panose="02020603050405020304" pitchFamily="18" charset="0"/>
                <a:cs typeface="Calibri" panose="020F0502020204030204" pitchFamily="34" charset="0"/>
              </a:rPr>
              <a:t>results with filters</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4.Zoom in to specific host and get details</a:t>
            </a:r>
            <a:endParaRPr kumimoji="0" lang="en-US" altLang="en-US" sz="16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B109C85D-ED97-44C9-8AC5-289AB86804C2}"/>
              </a:ext>
            </a:extLst>
          </p:cNvPr>
          <p:cNvSpPr txBox="1"/>
          <p:nvPr/>
        </p:nvSpPr>
        <p:spPr>
          <a:xfrm>
            <a:off x="4969565" y="1038502"/>
            <a:ext cx="4572000" cy="369332"/>
          </a:xfrm>
          <a:prstGeom prst="rect">
            <a:avLst/>
          </a:prstGeom>
          <a:noFill/>
        </p:spPr>
        <p:txBody>
          <a:bodyPr wrap="square">
            <a:spAutoFit/>
          </a:bodyPr>
          <a:lstStyle/>
          <a:p>
            <a:r>
              <a:rPr lang="en-US" dirty="0"/>
              <a:t>https://www.shodan.io/</a:t>
            </a:r>
          </a:p>
        </p:txBody>
      </p:sp>
      <p:pic>
        <p:nvPicPr>
          <p:cNvPr id="3" name="Picture 2">
            <a:extLst>
              <a:ext uri="{FF2B5EF4-FFF2-40B4-BE49-F238E27FC236}">
                <a16:creationId xmlns:a16="http://schemas.microsoft.com/office/drawing/2014/main" id="{310580BF-7ED6-49DE-A799-9336247AA982}"/>
              </a:ext>
            </a:extLst>
          </p:cNvPr>
          <p:cNvPicPr>
            <a:picLocks noChangeAspect="1"/>
          </p:cNvPicPr>
          <p:nvPr/>
        </p:nvPicPr>
        <p:blipFill>
          <a:blip r:embed="rId3"/>
          <a:stretch>
            <a:fillRect/>
          </a:stretch>
        </p:blipFill>
        <p:spPr>
          <a:xfrm>
            <a:off x="5845514" y="3568118"/>
            <a:ext cx="959477" cy="704426"/>
          </a:xfrm>
          <a:prstGeom prst="rect">
            <a:avLst/>
          </a:prstGeom>
        </p:spPr>
      </p:pic>
    </p:spTree>
    <p:extLst>
      <p:ext uri="{BB962C8B-B14F-4D97-AF65-F5344CB8AC3E}">
        <p14:creationId xmlns:p14="http://schemas.microsoft.com/office/powerpoint/2010/main" val="256793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DB6AF7-ABB7-4419-9ED4-ABA974C71F63}"/>
              </a:ext>
            </a:extLst>
          </p:cNvPr>
          <p:cNvSpPr txBox="1"/>
          <p:nvPr/>
        </p:nvSpPr>
        <p:spPr>
          <a:xfrm>
            <a:off x="768626" y="335482"/>
            <a:ext cx="7295321" cy="584775"/>
          </a:xfrm>
          <a:prstGeom prst="rect">
            <a:avLst/>
          </a:prstGeom>
          <a:noFill/>
        </p:spPr>
        <p:txBody>
          <a:bodyPr wrap="square">
            <a:spAutoFit/>
          </a:bodyPr>
          <a:lstStyle/>
          <a:p>
            <a:pPr algn="ctr"/>
            <a:r>
              <a:rPr lang="en-US" sz="3200" dirty="0" err="1">
                <a:latin typeface="Copperplate Gothic Bold" panose="020E0705020206020404" pitchFamily="34" charset="0"/>
              </a:rPr>
              <a:t>setup_your_warmachine</a:t>
            </a:r>
            <a:endParaRPr lang="en-US" sz="3200" dirty="0">
              <a:latin typeface="Copperplate Gothic Bold" panose="020E0705020206020404" pitchFamily="34" charset="0"/>
            </a:endParaRPr>
          </a:p>
        </p:txBody>
      </p:sp>
      <p:pic>
        <p:nvPicPr>
          <p:cNvPr id="7" name="Picture 6">
            <a:extLst>
              <a:ext uri="{FF2B5EF4-FFF2-40B4-BE49-F238E27FC236}">
                <a16:creationId xmlns:a16="http://schemas.microsoft.com/office/drawing/2014/main" id="{A1DAA6BD-A4FE-410F-910D-6ACC193A4C88}"/>
              </a:ext>
            </a:extLst>
          </p:cNvPr>
          <p:cNvPicPr>
            <a:picLocks noChangeAspect="1"/>
          </p:cNvPicPr>
          <p:nvPr/>
        </p:nvPicPr>
        <p:blipFill>
          <a:blip r:embed="rId2"/>
          <a:stretch>
            <a:fillRect/>
          </a:stretch>
        </p:blipFill>
        <p:spPr>
          <a:xfrm>
            <a:off x="1714707" y="1112271"/>
            <a:ext cx="2653334" cy="3184001"/>
          </a:xfrm>
          <a:prstGeom prst="rect">
            <a:avLst/>
          </a:prstGeom>
        </p:spPr>
      </p:pic>
      <p:sp>
        <p:nvSpPr>
          <p:cNvPr id="10" name="TextBox 9">
            <a:extLst>
              <a:ext uri="{FF2B5EF4-FFF2-40B4-BE49-F238E27FC236}">
                <a16:creationId xmlns:a16="http://schemas.microsoft.com/office/drawing/2014/main" id="{C8BD34D9-0AB5-431D-81E0-4C9D53248234}"/>
              </a:ext>
            </a:extLst>
          </p:cNvPr>
          <p:cNvSpPr txBox="1"/>
          <p:nvPr/>
        </p:nvSpPr>
        <p:spPr>
          <a:xfrm>
            <a:off x="4775961" y="2458050"/>
            <a:ext cx="3882789" cy="246221"/>
          </a:xfrm>
          <a:prstGeom prst="rect">
            <a:avLst/>
          </a:prstGeom>
          <a:noFill/>
        </p:spPr>
        <p:txBody>
          <a:bodyPr wrap="square" rtlCol="0">
            <a:spAutoFit/>
          </a:bodyPr>
          <a:lstStyle/>
          <a:p>
            <a:r>
              <a:rPr lang="en-US" sz="1000" dirty="0">
                <a:latin typeface="+mn-lt"/>
              </a:rPr>
              <a:t>Open setup_your_warmachine.docx and follow the instructions</a:t>
            </a:r>
          </a:p>
        </p:txBody>
      </p:sp>
    </p:spTree>
    <p:extLst>
      <p:ext uri="{BB962C8B-B14F-4D97-AF65-F5344CB8AC3E}">
        <p14:creationId xmlns:p14="http://schemas.microsoft.com/office/powerpoint/2010/main" val="4117787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C7EF3-8194-4EE2-A423-3B775D99DBEC}"/>
              </a:ext>
            </a:extLst>
          </p:cNvPr>
          <p:cNvSpPr>
            <a:spLocks noGrp="1"/>
          </p:cNvSpPr>
          <p:nvPr>
            <p:ph type="ctrTitle"/>
          </p:nvPr>
        </p:nvSpPr>
        <p:spPr>
          <a:xfrm>
            <a:off x="1363956" y="1624186"/>
            <a:ext cx="6136775" cy="960816"/>
          </a:xfrm>
        </p:spPr>
        <p:txBody>
          <a:bodyPr/>
          <a:lstStyle/>
          <a:p>
            <a:pPr algn="ctr"/>
            <a:r>
              <a:rPr lang="en-US" dirty="0"/>
              <a:t>Break – ox03</a:t>
            </a:r>
          </a:p>
        </p:txBody>
      </p:sp>
    </p:spTree>
    <p:extLst>
      <p:ext uri="{BB962C8B-B14F-4D97-AF65-F5344CB8AC3E}">
        <p14:creationId xmlns:p14="http://schemas.microsoft.com/office/powerpoint/2010/main" val="3871503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437766" y="341313"/>
            <a:ext cx="8345488" cy="731837"/>
          </a:xfrm>
        </p:spPr>
        <p:txBody>
          <a:bodyPr/>
          <a:lstStyle/>
          <a:p>
            <a:pPr algn="ctr"/>
            <a:r>
              <a:rPr lang="en-US" b="1" dirty="0">
                <a:solidFill>
                  <a:schemeClr val="accent5">
                    <a:lumMod val="40000"/>
                    <a:lumOff val="60000"/>
                  </a:schemeClr>
                </a:solidFill>
                <a:latin typeface="Copperplate Gothic Bold" panose="020E0705020206020404" pitchFamily="34" charset="0"/>
              </a:rPr>
              <a:t>CASE STUDY</a:t>
            </a:r>
          </a:p>
        </p:txBody>
      </p:sp>
      <p:pic>
        <p:nvPicPr>
          <p:cNvPr id="5" name="Picture 4">
            <a:extLst>
              <a:ext uri="{FF2B5EF4-FFF2-40B4-BE49-F238E27FC236}">
                <a16:creationId xmlns:a16="http://schemas.microsoft.com/office/drawing/2014/main" id="{4FCA3E76-A985-4800-8BE6-637ED70F12A9}"/>
              </a:ext>
            </a:extLst>
          </p:cNvPr>
          <p:cNvPicPr>
            <a:picLocks noChangeAspect="1"/>
          </p:cNvPicPr>
          <p:nvPr/>
        </p:nvPicPr>
        <p:blipFill>
          <a:blip r:embed="rId2"/>
          <a:stretch>
            <a:fillRect/>
          </a:stretch>
        </p:blipFill>
        <p:spPr>
          <a:xfrm>
            <a:off x="1769201" y="1749183"/>
            <a:ext cx="6015216" cy="1645133"/>
          </a:xfrm>
          <a:prstGeom prst="rect">
            <a:avLst/>
          </a:prstGeom>
        </p:spPr>
      </p:pic>
      <p:sp>
        <p:nvSpPr>
          <p:cNvPr id="6" name="TextBox 5">
            <a:extLst>
              <a:ext uri="{FF2B5EF4-FFF2-40B4-BE49-F238E27FC236}">
                <a16:creationId xmlns:a16="http://schemas.microsoft.com/office/drawing/2014/main" id="{DF0E532D-C393-4237-83AA-3311B7B43B96}"/>
              </a:ext>
            </a:extLst>
          </p:cNvPr>
          <p:cNvSpPr txBox="1"/>
          <p:nvPr/>
        </p:nvSpPr>
        <p:spPr>
          <a:xfrm>
            <a:off x="3418439" y="4334502"/>
            <a:ext cx="1710152" cy="369332"/>
          </a:xfrm>
          <a:prstGeom prst="rect">
            <a:avLst/>
          </a:prstGeom>
          <a:noFill/>
        </p:spPr>
        <p:txBody>
          <a:bodyPr wrap="square" rtlCol="0">
            <a:spAutoFit/>
          </a:bodyPr>
          <a:lstStyle/>
          <a:p>
            <a:r>
              <a:rPr lang="en-US" b="1" dirty="0">
                <a:latin typeface="+mn-lt"/>
              </a:rPr>
              <a:t>Shootout - - </a:t>
            </a:r>
          </a:p>
        </p:txBody>
      </p:sp>
      <p:pic>
        <p:nvPicPr>
          <p:cNvPr id="7" name="Picture 6">
            <a:extLst>
              <a:ext uri="{FF2B5EF4-FFF2-40B4-BE49-F238E27FC236}">
                <a16:creationId xmlns:a16="http://schemas.microsoft.com/office/drawing/2014/main" id="{5B1347B9-E66B-4594-A8DC-9DB1D45727E7}"/>
              </a:ext>
            </a:extLst>
          </p:cNvPr>
          <p:cNvPicPr>
            <a:picLocks noChangeAspect="1"/>
          </p:cNvPicPr>
          <p:nvPr/>
        </p:nvPicPr>
        <p:blipFill>
          <a:blip r:embed="rId3"/>
          <a:stretch>
            <a:fillRect/>
          </a:stretch>
        </p:blipFill>
        <p:spPr>
          <a:xfrm>
            <a:off x="5128591" y="4359699"/>
            <a:ext cx="2982360" cy="318939"/>
          </a:xfrm>
          <a:prstGeom prst="rect">
            <a:avLst/>
          </a:prstGeom>
        </p:spPr>
      </p:pic>
    </p:spTree>
    <p:extLst>
      <p:ext uri="{BB962C8B-B14F-4D97-AF65-F5344CB8AC3E}">
        <p14:creationId xmlns:p14="http://schemas.microsoft.com/office/powerpoint/2010/main" val="4124964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399256" y="88064"/>
            <a:ext cx="8345488" cy="731837"/>
          </a:xfrm>
        </p:spPr>
        <p:txBody>
          <a:bodyPr/>
          <a:lstStyle/>
          <a:p>
            <a:pPr algn="ctr"/>
            <a:r>
              <a:rPr lang="en-US" b="1" dirty="0">
                <a:solidFill>
                  <a:schemeClr val="accent5">
                    <a:lumMod val="40000"/>
                    <a:lumOff val="60000"/>
                  </a:schemeClr>
                </a:solidFill>
                <a:latin typeface="Copperplate Gothic Bold" panose="020E0705020206020404" pitchFamily="34" charset="0"/>
              </a:rPr>
              <a:t>CASE STUDY</a:t>
            </a:r>
          </a:p>
        </p:txBody>
      </p:sp>
      <p:pic>
        <p:nvPicPr>
          <p:cNvPr id="2" name="Picture 1">
            <a:extLst>
              <a:ext uri="{FF2B5EF4-FFF2-40B4-BE49-F238E27FC236}">
                <a16:creationId xmlns:a16="http://schemas.microsoft.com/office/drawing/2014/main" id="{638F6338-9087-478E-952A-14CD8164111E}"/>
              </a:ext>
            </a:extLst>
          </p:cNvPr>
          <p:cNvPicPr>
            <a:picLocks noChangeAspect="1"/>
          </p:cNvPicPr>
          <p:nvPr/>
        </p:nvPicPr>
        <p:blipFill>
          <a:blip r:embed="rId2"/>
          <a:stretch>
            <a:fillRect/>
          </a:stretch>
        </p:blipFill>
        <p:spPr>
          <a:xfrm>
            <a:off x="602775" y="676644"/>
            <a:ext cx="2157591" cy="935566"/>
          </a:xfrm>
          <a:prstGeom prst="rect">
            <a:avLst/>
          </a:prstGeom>
        </p:spPr>
      </p:pic>
      <p:sp>
        <p:nvSpPr>
          <p:cNvPr id="3" name="TextBox 2">
            <a:extLst>
              <a:ext uri="{FF2B5EF4-FFF2-40B4-BE49-F238E27FC236}">
                <a16:creationId xmlns:a16="http://schemas.microsoft.com/office/drawing/2014/main" id="{C4DF3959-577A-4A12-8F84-4AEF14735D5D}"/>
              </a:ext>
            </a:extLst>
          </p:cNvPr>
          <p:cNvSpPr txBox="1"/>
          <p:nvPr/>
        </p:nvSpPr>
        <p:spPr>
          <a:xfrm>
            <a:off x="3338286" y="750048"/>
            <a:ext cx="3478696" cy="369332"/>
          </a:xfrm>
          <a:prstGeom prst="rect">
            <a:avLst/>
          </a:prstGeom>
          <a:noFill/>
        </p:spPr>
        <p:txBody>
          <a:bodyPr wrap="square" rtlCol="0">
            <a:spAutoFit/>
          </a:bodyPr>
          <a:lstStyle/>
          <a:p>
            <a:r>
              <a:rPr lang="en-US" dirty="0">
                <a:latin typeface="+mn-lt"/>
              </a:rPr>
              <a:t>A Person X gets this message</a:t>
            </a:r>
          </a:p>
        </p:txBody>
      </p:sp>
      <p:pic>
        <p:nvPicPr>
          <p:cNvPr id="5" name="Picture 4">
            <a:extLst>
              <a:ext uri="{FF2B5EF4-FFF2-40B4-BE49-F238E27FC236}">
                <a16:creationId xmlns:a16="http://schemas.microsoft.com/office/drawing/2014/main" id="{89EAFA94-4755-4C95-B72F-02101AB14FAD}"/>
              </a:ext>
            </a:extLst>
          </p:cNvPr>
          <p:cNvPicPr>
            <a:picLocks noChangeAspect="1"/>
          </p:cNvPicPr>
          <p:nvPr/>
        </p:nvPicPr>
        <p:blipFill>
          <a:blip r:embed="rId3"/>
          <a:stretch>
            <a:fillRect/>
          </a:stretch>
        </p:blipFill>
        <p:spPr>
          <a:xfrm>
            <a:off x="152400" y="1771571"/>
            <a:ext cx="4416759" cy="2813681"/>
          </a:xfrm>
          <a:prstGeom prst="rect">
            <a:avLst/>
          </a:prstGeom>
        </p:spPr>
      </p:pic>
      <p:sp>
        <p:nvSpPr>
          <p:cNvPr id="7" name="TextBox 6">
            <a:extLst>
              <a:ext uri="{FF2B5EF4-FFF2-40B4-BE49-F238E27FC236}">
                <a16:creationId xmlns:a16="http://schemas.microsoft.com/office/drawing/2014/main" id="{EC3CBB3A-7BA7-42CD-9336-041BA8DE3A03}"/>
              </a:ext>
            </a:extLst>
          </p:cNvPr>
          <p:cNvSpPr txBox="1"/>
          <p:nvPr/>
        </p:nvSpPr>
        <p:spPr>
          <a:xfrm>
            <a:off x="3452982" y="1111070"/>
            <a:ext cx="3249304" cy="369332"/>
          </a:xfrm>
          <a:prstGeom prst="rect">
            <a:avLst/>
          </a:prstGeom>
          <a:noFill/>
        </p:spPr>
        <p:txBody>
          <a:bodyPr wrap="square">
            <a:spAutoFit/>
          </a:bodyPr>
          <a:lstStyle/>
          <a:p>
            <a:r>
              <a:rPr lang="en-US" dirty="0">
                <a:latin typeface="+mn-lt"/>
              </a:rPr>
              <a:t>After Visiting the website</a:t>
            </a:r>
          </a:p>
        </p:txBody>
      </p:sp>
      <p:pic>
        <p:nvPicPr>
          <p:cNvPr id="8" name="Picture 7">
            <a:extLst>
              <a:ext uri="{FF2B5EF4-FFF2-40B4-BE49-F238E27FC236}">
                <a16:creationId xmlns:a16="http://schemas.microsoft.com/office/drawing/2014/main" id="{4611962E-3E0A-4564-B1C5-606537CA9836}"/>
              </a:ext>
            </a:extLst>
          </p:cNvPr>
          <p:cNvPicPr>
            <a:picLocks noChangeAspect="1"/>
          </p:cNvPicPr>
          <p:nvPr/>
        </p:nvPicPr>
        <p:blipFill>
          <a:blip r:embed="rId4"/>
          <a:stretch>
            <a:fillRect/>
          </a:stretch>
        </p:blipFill>
        <p:spPr>
          <a:xfrm>
            <a:off x="4266993" y="1781364"/>
            <a:ext cx="4370903" cy="2900893"/>
          </a:xfrm>
          <a:prstGeom prst="rect">
            <a:avLst/>
          </a:prstGeom>
        </p:spPr>
      </p:pic>
      <p:pic>
        <p:nvPicPr>
          <p:cNvPr id="9" name="Picture 8">
            <a:extLst>
              <a:ext uri="{FF2B5EF4-FFF2-40B4-BE49-F238E27FC236}">
                <a16:creationId xmlns:a16="http://schemas.microsoft.com/office/drawing/2014/main" id="{E2AA9472-D510-48E9-9936-D9D5FAADF611}"/>
              </a:ext>
            </a:extLst>
          </p:cNvPr>
          <p:cNvPicPr>
            <a:picLocks noChangeAspect="1"/>
          </p:cNvPicPr>
          <p:nvPr/>
        </p:nvPicPr>
        <p:blipFill>
          <a:blip r:embed="rId5"/>
          <a:stretch>
            <a:fillRect/>
          </a:stretch>
        </p:blipFill>
        <p:spPr>
          <a:xfrm>
            <a:off x="3112697" y="3701425"/>
            <a:ext cx="2308591" cy="990625"/>
          </a:xfrm>
          <a:prstGeom prst="rect">
            <a:avLst/>
          </a:prstGeom>
        </p:spPr>
      </p:pic>
    </p:spTree>
    <p:extLst>
      <p:ext uri="{BB962C8B-B14F-4D97-AF65-F5344CB8AC3E}">
        <p14:creationId xmlns:p14="http://schemas.microsoft.com/office/powerpoint/2010/main" val="2620967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89C89-DE95-44EC-9881-8C8DAE046CC7}"/>
              </a:ext>
            </a:extLst>
          </p:cNvPr>
          <p:cNvPicPr>
            <a:picLocks noChangeAspect="1"/>
          </p:cNvPicPr>
          <p:nvPr/>
        </p:nvPicPr>
        <p:blipFill>
          <a:blip r:embed="rId2"/>
          <a:stretch>
            <a:fillRect/>
          </a:stretch>
        </p:blipFill>
        <p:spPr>
          <a:xfrm>
            <a:off x="159026" y="579960"/>
            <a:ext cx="3863009" cy="4406880"/>
          </a:xfrm>
          <a:prstGeom prst="rect">
            <a:avLst/>
          </a:prstGeom>
        </p:spPr>
      </p:pic>
      <p:pic>
        <p:nvPicPr>
          <p:cNvPr id="6" name="Picture 5">
            <a:extLst>
              <a:ext uri="{FF2B5EF4-FFF2-40B4-BE49-F238E27FC236}">
                <a16:creationId xmlns:a16="http://schemas.microsoft.com/office/drawing/2014/main" id="{08F55BA5-95D6-470C-A285-E73E5C103F30}"/>
              </a:ext>
            </a:extLst>
          </p:cNvPr>
          <p:cNvPicPr>
            <a:picLocks noChangeAspect="1"/>
          </p:cNvPicPr>
          <p:nvPr/>
        </p:nvPicPr>
        <p:blipFill>
          <a:blip r:embed="rId3"/>
          <a:stretch>
            <a:fillRect/>
          </a:stretch>
        </p:blipFill>
        <p:spPr>
          <a:xfrm>
            <a:off x="4601886" y="579960"/>
            <a:ext cx="3432530" cy="1308652"/>
          </a:xfrm>
          <a:prstGeom prst="rect">
            <a:avLst/>
          </a:prstGeom>
        </p:spPr>
      </p:pic>
      <p:pic>
        <p:nvPicPr>
          <p:cNvPr id="7" name="Picture 6">
            <a:extLst>
              <a:ext uri="{FF2B5EF4-FFF2-40B4-BE49-F238E27FC236}">
                <a16:creationId xmlns:a16="http://schemas.microsoft.com/office/drawing/2014/main" id="{8D60194C-10D4-4252-8EAF-26EA2E1A4AC3}"/>
              </a:ext>
            </a:extLst>
          </p:cNvPr>
          <p:cNvPicPr>
            <a:picLocks noChangeAspect="1"/>
          </p:cNvPicPr>
          <p:nvPr/>
        </p:nvPicPr>
        <p:blipFill>
          <a:blip r:embed="rId4"/>
          <a:stretch>
            <a:fillRect/>
          </a:stretch>
        </p:blipFill>
        <p:spPr>
          <a:xfrm>
            <a:off x="4435120" y="2035617"/>
            <a:ext cx="3599296" cy="1659213"/>
          </a:xfrm>
          <a:prstGeom prst="rect">
            <a:avLst/>
          </a:prstGeom>
        </p:spPr>
      </p:pic>
      <p:sp>
        <p:nvSpPr>
          <p:cNvPr id="9" name="TextBox 8">
            <a:extLst>
              <a:ext uri="{FF2B5EF4-FFF2-40B4-BE49-F238E27FC236}">
                <a16:creationId xmlns:a16="http://schemas.microsoft.com/office/drawing/2014/main" id="{5102A206-BEB1-4627-87D7-124B7A6C59E7}"/>
              </a:ext>
            </a:extLst>
          </p:cNvPr>
          <p:cNvSpPr txBox="1"/>
          <p:nvPr/>
        </p:nvSpPr>
        <p:spPr>
          <a:xfrm>
            <a:off x="3544956" y="114349"/>
            <a:ext cx="4572000" cy="369332"/>
          </a:xfrm>
          <a:prstGeom prst="rect">
            <a:avLst/>
          </a:prstGeom>
          <a:noFill/>
        </p:spPr>
        <p:txBody>
          <a:bodyPr wrap="square">
            <a:spAutoFit/>
          </a:bodyPr>
          <a:lstStyle/>
          <a:p>
            <a:r>
              <a:rPr lang="en-US" b="1" dirty="0">
                <a:solidFill>
                  <a:schemeClr val="accent5">
                    <a:lumMod val="40000"/>
                    <a:lumOff val="60000"/>
                  </a:schemeClr>
                </a:solidFill>
                <a:latin typeface="Copperplate Gothic Bold" panose="020E0705020206020404" pitchFamily="34" charset="0"/>
              </a:rPr>
              <a:t>CASE STUDY</a:t>
            </a:r>
            <a:endParaRPr lang="en-US" dirty="0"/>
          </a:p>
        </p:txBody>
      </p:sp>
      <p:sp>
        <p:nvSpPr>
          <p:cNvPr id="11" name="TextBox 10">
            <a:extLst>
              <a:ext uri="{FF2B5EF4-FFF2-40B4-BE49-F238E27FC236}">
                <a16:creationId xmlns:a16="http://schemas.microsoft.com/office/drawing/2014/main" id="{604B4DDB-6488-47F0-9807-9FBBE4B56BAB}"/>
              </a:ext>
            </a:extLst>
          </p:cNvPr>
          <p:cNvSpPr txBox="1"/>
          <p:nvPr/>
        </p:nvSpPr>
        <p:spPr>
          <a:xfrm>
            <a:off x="4214191" y="4009687"/>
            <a:ext cx="4572000" cy="553998"/>
          </a:xfrm>
          <a:prstGeom prst="rect">
            <a:avLst/>
          </a:prstGeom>
          <a:noFill/>
        </p:spPr>
        <p:txBody>
          <a:bodyPr wrap="square">
            <a:spAutoFit/>
          </a:bodyPr>
          <a:lstStyle/>
          <a:p>
            <a:r>
              <a:rPr lang="en-US" sz="1000" dirty="0">
                <a:solidFill>
                  <a:srgbClr val="FFFF00"/>
                </a:solidFill>
              </a:rPr>
              <a:t>Because of the current pandemic, most youngsters are looking for easy ways to earn money online: a simple Google search can point anyone to this kind of website.</a:t>
            </a:r>
          </a:p>
        </p:txBody>
      </p:sp>
    </p:spTree>
    <p:extLst>
      <p:ext uri="{BB962C8B-B14F-4D97-AF65-F5344CB8AC3E}">
        <p14:creationId xmlns:p14="http://schemas.microsoft.com/office/powerpoint/2010/main" val="1423873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437766" y="341313"/>
            <a:ext cx="8345488" cy="731837"/>
          </a:xfrm>
        </p:spPr>
        <p:txBody>
          <a:bodyPr/>
          <a:lstStyle/>
          <a:p>
            <a:pPr algn="ctr"/>
            <a:r>
              <a:rPr lang="en-US" b="1" dirty="0">
                <a:solidFill>
                  <a:schemeClr val="accent5">
                    <a:lumMod val="40000"/>
                    <a:lumOff val="60000"/>
                  </a:schemeClr>
                </a:solidFill>
                <a:latin typeface="Copperplate Gothic Bold" panose="020E0705020206020404" pitchFamily="34" charset="0"/>
              </a:rPr>
              <a:t>CASE STUDY</a:t>
            </a:r>
          </a:p>
        </p:txBody>
      </p:sp>
      <p:pic>
        <p:nvPicPr>
          <p:cNvPr id="3" name="Picture 2">
            <a:extLst>
              <a:ext uri="{FF2B5EF4-FFF2-40B4-BE49-F238E27FC236}">
                <a16:creationId xmlns:a16="http://schemas.microsoft.com/office/drawing/2014/main" id="{8CF2938D-74C8-436B-9629-929F684AF43D}"/>
              </a:ext>
            </a:extLst>
          </p:cNvPr>
          <p:cNvPicPr>
            <a:picLocks noChangeAspect="1"/>
          </p:cNvPicPr>
          <p:nvPr/>
        </p:nvPicPr>
        <p:blipFill>
          <a:blip r:embed="rId2"/>
          <a:stretch>
            <a:fillRect/>
          </a:stretch>
        </p:blipFill>
        <p:spPr>
          <a:xfrm>
            <a:off x="1166191" y="1073150"/>
            <a:ext cx="7056784" cy="3520400"/>
          </a:xfrm>
          <a:prstGeom prst="rect">
            <a:avLst/>
          </a:prstGeom>
        </p:spPr>
      </p:pic>
    </p:spTree>
    <p:extLst>
      <p:ext uri="{BB962C8B-B14F-4D97-AF65-F5344CB8AC3E}">
        <p14:creationId xmlns:p14="http://schemas.microsoft.com/office/powerpoint/2010/main" val="2143649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C2C1760-8036-4D98-AF62-8E84E545AE9E}"/>
              </a:ext>
            </a:extLst>
          </p:cNvPr>
          <p:cNvSpPr txBox="1"/>
          <p:nvPr/>
        </p:nvSpPr>
        <p:spPr>
          <a:xfrm>
            <a:off x="4061791" y="246232"/>
            <a:ext cx="3425688" cy="375552"/>
          </a:xfrm>
          <a:prstGeom prst="rect">
            <a:avLst/>
          </a:prstGeom>
          <a:noFill/>
        </p:spPr>
        <p:txBody>
          <a:bodyPr wrap="square">
            <a:spAutoFit/>
          </a:bodyPr>
          <a:lstStyle/>
          <a:p>
            <a:pPr marL="18288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5B2DE45-C10F-4BAC-B840-A9A9BEE8436A}"/>
              </a:ext>
            </a:extLst>
          </p:cNvPr>
          <p:cNvSpPr txBox="1"/>
          <p:nvPr/>
        </p:nvSpPr>
        <p:spPr>
          <a:xfrm>
            <a:off x="4658139" y="1273009"/>
            <a:ext cx="4572000" cy="2854243"/>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Identify :  Where you can find the info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Harvest : Collect relevant information using OSINT Techniques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Processing: Store Data for processing and meaningful information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Analysis: Join acquired data from multiple sources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1" dirty="0">
                <a:effectLst/>
                <a:latin typeface="Calibri" panose="020F0502020204030204" pitchFamily="34" charset="0"/>
                <a:ea typeface="Times New Roman" panose="02020603050405020304" pitchFamily="18" charset="0"/>
              </a:rPr>
              <a:t>Report: Create the report</a:t>
            </a:r>
            <a:endParaRPr lang="en-US" dirty="0"/>
          </a:p>
        </p:txBody>
      </p:sp>
      <p:sp>
        <p:nvSpPr>
          <p:cNvPr id="12" name="TextBox 11">
            <a:extLst>
              <a:ext uri="{FF2B5EF4-FFF2-40B4-BE49-F238E27FC236}">
                <a16:creationId xmlns:a16="http://schemas.microsoft.com/office/drawing/2014/main" id="{36FC47F5-1BFE-4B17-AEA5-BDFDEA1263F0}"/>
              </a:ext>
            </a:extLst>
          </p:cNvPr>
          <p:cNvSpPr txBox="1"/>
          <p:nvPr/>
        </p:nvSpPr>
        <p:spPr>
          <a:xfrm>
            <a:off x="978867" y="914741"/>
            <a:ext cx="3425688" cy="3567195"/>
          </a:xfrm>
          <a:prstGeom prst="rect">
            <a:avLst/>
          </a:prstGeom>
          <a:noFill/>
        </p:spPr>
        <p:txBody>
          <a:bodyPr wrap="square">
            <a:spAutoFit/>
          </a:bodyPr>
          <a:lstStyle/>
          <a:p>
            <a:pPr marL="4572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Identify -&gt; </a:t>
            </a:r>
          </a:p>
          <a:p>
            <a:pPr marL="457200" marR="0" indent="457200">
              <a:lnSpc>
                <a:spcPct val="107000"/>
              </a:lnSpc>
              <a:spcBef>
                <a:spcPts val="0"/>
              </a:spcBef>
              <a:spcAft>
                <a:spcPts val="800"/>
              </a:spcAft>
            </a:pPr>
            <a:r>
              <a:rPr lang="en-US" b="1" dirty="0">
                <a:latin typeface="Calibri" panose="020F0502020204030204" pitchFamily="34" charset="0"/>
                <a:ea typeface="Times New Roman" panose="02020603050405020304" pitchFamily="18" charset="0"/>
                <a:cs typeface="Calibri" panose="020F0502020204030204" pitchFamily="34" charset="0"/>
              </a:rPr>
              <a:t>	</a:t>
            </a:r>
          </a:p>
          <a:p>
            <a:pPr marL="4572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Harvesting -&gt; </a:t>
            </a:r>
          </a:p>
          <a:p>
            <a:pPr marL="457200" marR="0" indent="457200">
              <a:lnSpc>
                <a:spcPct val="107000"/>
              </a:lnSpc>
              <a:spcBef>
                <a:spcPts val="0"/>
              </a:spcBef>
              <a:spcAft>
                <a:spcPts val="800"/>
              </a:spcAft>
            </a:pPr>
            <a:r>
              <a:rPr lang="en-US" b="1" dirty="0">
                <a:latin typeface="Calibri" panose="020F0502020204030204" pitchFamily="34" charset="0"/>
                <a:ea typeface="Times New Roman" panose="02020603050405020304" pitchFamily="18" charset="0"/>
                <a:cs typeface="Calibri" panose="020F0502020204030204" pitchFamily="34" charset="0"/>
              </a:rPr>
              <a:t>			</a:t>
            </a:r>
          </a:p>
          <a:p>
            <a:pPr marL="4572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Data processing -&gt;</a:t>
            </a:r>
          </a:p>
          <a:p>
            <a:pPr marL="457200" marR="0" indent="457200">
              <a:lnSpc>
                <a:spcPct val="107000"/>
              </a:lnSpc>
              <a:spcBef>
                <a:spcPts val="0"/>
              </a:spcBef>
              <a:spcAft>
                <a:spcPts val="800"/>
              </a:spcAft>
            </a:pPr>
            <a:r>
              <a:rPr lang="en-US" b="1" dirty="0">
                <a:latin typeface="Calibri" panose="020F0502020204030204" pitchFamily="34" charset="0"/>
                <a:ea typeface="Times New Roman" panose="02020603050405020304" pitchFamily="18" charset="0"/>
                <a:cs typeface="Calibri" panose="020F0502020204030204" pitchFamily="34" charset="0"/>
              </a:rPr>
              <a:t>				</a:t>
            </a:r>
          </a:p>
          <a:p>
            <a:pPr marL="4572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 Analysis -&gt;</a:t>
            </a:r>
          </a:p>
          <a:p>
            <a:pPr marL="457200" marR="0" indent="457200">
              <a:lnSpc>
                <a:spcPct val="107000"/>
              </a:lnSpc>
              <a:spcBef>
                <a:spcPts val="0"/>
              </a:spcBef>
              <a:spcAft>
                <a:spcPts val="800"/>
              </a:spcAft>
            </a:pPr>
            <a:r>
              <a:rPr lang="en-US" b="1" dirty="0">
                <a:latin typeface="Calibri" panose="020F0502020204030204" pitchFamily="34" charset="0"/>
                <a:ea typeface="Times New Roman" panose="02020603050405020304" pitchFamily="18" charset="0"/>
                <a:cs typeface="Calibri" panose="020F0502020204030204" pitchFamily="34" charset="0"/>
              </a:rPr>
              <a:t>					</a:t>
            </a:r>
          </a:p>
          <a:p>
            <a:pPr marL="457200" marR="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 Reporting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7DC53F-4E43-42AB-97BA-1C0B06580B4C}"/>
              </a:ext>
            </a:extLst>
          </p:cNvPr>
          <p:cNvGrpSpPr/>
          <p:nvPr/>
        </p:nvGrpSpPr>
        <p:grpSpPr>
          <a:xfrm rot="16200000">
            <a:off x="-906737" y="2097157"/>
            <a:ext cx="3920574" cy="1484242"/>
            <a:chOff x="534988" y="1571625"/>
            <a:chExt cx="8037513" cy="1751013"/>
          </a:xfrm>
        </p:grpSpPr>
        <p:sp>
          <p:nvSpPr>
            <p:cNvPr id="6" name="Freeform 5">
              <a:extLst>
                <a:ext uri="{FF2B5EF4-FFF2-40B4-BE49-F238E27FC236}">
                  <a16:creationId xmlns:a16="http://schemas.microsoft.com/office/drawing/2014/main" id="{18EC64A1-CC65-4AEC-A6D1-F2CB27D8CF09}"/>
                </a:ext>
              </a:extLst>
            </p:cNvPr>
            <p:cNvSpPr>
              <a:spLocks/>
            </p:cNvSpPr>
            <p:nvPr/>
          </p:nvSpPr>
          <p:spPr bwMode="auto">
            <a:xfrm>
              <a:off x="534988" y="2359025"/>
              <a:ext cx="1744663" cy="963613"/>
            </a:xfrm>
            <a:custGeom>
              <a:avLst/>
              <a:gdLst>
                <a:gd name="T0" fmla="*/ 35 w 714"/>
                <a:gd name="T1" fmla="*/ 0 h 393"/>
                <a:gd name="T2" fmla="*/ 0 w 714"/>
                <a:gd name="T3" fmla="*/ 36 h 393"/>
                <a:gd name="T4" fmla="*/ 28 w 714"/>
                <a:gd name="T5" fmla="*/ 175 h 393"/>
                <a:gd name="T6" fmla="*/ 157 w 714"/>
                <a:gd name="T7" fmla="*/ 332 h 393"/>
                <a:gd name="T8" fmla="*/ 357 w 714"/>
                <a:gd name="T9" fmla="*/ 393 h 393"/>
                <a:gd name="T10" fmla="*/ 357 w 714"/>
                <a:gd name="T11" fmla="*/ 393 h 393"/>
                <a:gd name="T12" fmla="*/ 496 w 714"/>
                <a:gd name="T13" fmla="*/ 365 h 393"/>
                <a:gd name="T14" fmla="*/ 653 w 714"/>
                <a:gd name="T15" fmla="*/ 236 h 393"/>
                <a:gd name="T16" fmla="*/ 714 w 714"/>
                <a:gd name="T17" fmla="*/ 37 h 393"/>
                <a:gd name="T18" fmla="*/ 679 w 714"/>
                <a:gd name="T19" fmla="*/ 72 h 393"/>
                <a:gd name="T20" fmla="*/ 644 w 714"/>
                <a:gd name="T21" fmla="*/ 36 h 393"/>
                <a:gd name="T22" fmla="*/ 644 w 714"/>
                <a:gd name="T23" fmla="*/ 36 h 393"/>
                <a:gd name="T24" fmla="*/ 644 w 714"/>
                <a:gd name="T25" fmla="*/ 36 h 393"/>
                <a:gd name="T26" fmla="*/ 621 w 714"/>
                <a:gd name="T27" fmla="*/ 147 h 393"/>
                <a:gd name="T28" fmla="*/ 517 w 714"/>
                <a:gd name="T29" fmla="*/ 274 h 393"/>
                <a:gd name="T30" fmla="*/ 357 w 714"/>
                <a:gd name="T31" fmla="*/ 322 h 393"/>
                <a:gd name="T32" fmla="*/ 245 w 714"/>
                <a:gd name="T33" fmla="*/ 300 h 393"/>
                <a:gd name="T34" fmla="*/ 119 w 714"/>
                <a:gd name="T35" fmla="*/ 196 h 393"/>
                <a:gd name="T36" fmla="*/ 70 w 714"/>
                <a:gd name="T37" fmla="*/ 36 h 393"/>
                <a:gd name="T38" fmla="*/ 35 w 714"/>
                <a:gd name="T39"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4" h="393">
                  <a:moveTo>
                    <a:pt x="35" y="0"/>
                  </a:moveTo>
                  <a:cubicBezTo>
                    <a:pt x="16" y="0"/>
                    <a:pt x="0" y="16"/>
                    <a:pt x="0" y="36"/>
                  </a:cubicBezTo>
                  <a:cubicBezTo>
                    <a:pt x="0" y="85"/>
                    <a:pt x="10" y="132"/>
                    <a:pt x="28" y="175"/>
                  </a:cubicBezTo>
                  <a:cubicBezTo>
                    <a:pt x="55" y="239"/>
                    <a:pt x="100" y="294"/>
                    <a:pt x="157" y="332"/>
                  </a:cubicBezTo>
                  <a:cubicBezTo>
                    <a:pt x="214" y="371"/>
                    <a:pt x="283" y="393"/>
                    <a:pt x="357" y="393"/>
                  </a:cubicBezTo>
                  <a:cubicBezTo>
                    <a:pt x="357" y="393"/>
                    <a:pt x="357" y="393"/>
                    <a:pt x="357" y="393"/>
                  </a:cubicBezTo>
                  <a:cubicBezTo>
                    <a:pt x="406" y="393"/>
                    <a:pt x="453" y="383"/>
                    <a:pt x="496" y="365"/>
                  </a:cubicBezTo>
                  <a:cubicBezTo>
                    <a:pt x="560" y="338"/>
                    <a:pt x="615" y="293"/>
                    <a:pt x="653" y="236"/>
                  </a:cubicBezTo>
                  <a:cubicBezTo>
                    <a:pt x="692" y="179"/>
                    <a:pt x="714" y="110"/>
                    <a:pt x="714" y="37"/>
                  </a:cubicBezTo>
                  <a:cubicBezTo>
                    <a:pt x="714" y="56"/>
                    <a:pt x="698" y="72"/>
                    <a:pt x="679" y="72"/>
                  </a:cubicBezTo>
                  <a:cubicBezTo>
                    <a:pt x="660" y="72"/>
                    <a:pt x="644" y="56"/>
                    <a:pt x="644" y="36"/>
                  </a:cubicBezTo>
                  <a:cubicBezTo>
                    <a:pt x="644" y="36"/>
                    <a:pt x="644" y="36"/>
                    <a:pt x="644" y="36"/>
                  </a:cubicBezTo>
                  <a:cubicBezTo>
                    <a:pt x="644" y="36"/>
                    <a:pt x="644" y="36"/>
                    <a:pt x="644" y="36"/>
                  </a:cubicBezTo>
                  <a:cubicBezTo>
                    <a:pt x="644" y="75"/>
                    <a:pt x="636" y="113"/>
                    <a:pt x="621" y="147"/>
                  </a:cubicBezTo>
                  <a:cubicBezTo>
                    <a:pt x="599" y="199"/>
                    <a:pt x="563" y="243"/>
                    <a:pt x="517" y="274"/>
                  </a:cubicBezTo>
                  <a:cubicBezTo>
                    <a:pt x="472" y="304"/>
                    <a:pt x="417" y="322"/>
                    <a:pt x="357" y="322"/>
                  </a:cubicBezTo>
                  <a:cubicBezTo>
                    <a:pt x="317" y="322"/>
                    <a:pt x="280" y="314"/>
                    <a:pt x="245" y="300"/>
                  </a:cubicBezTo>
                  <a:cubicBezTo>
                    <a:pt x="194" y="278"/>
                    <a:pt x="150" y="242"/>
                    <a:pt x="119" y="196"/>
                  </a:cubicBezTo>
                  <a:cubicBezTo>
                    <a:pt x="88" y="150"/>
                    <a:pt x="70" y="95"/>
                    <a:pt x="70" y="36"/>
                  </a:cubicBezTo>
                  <a:cubicBezTo>
                    <a:pt x="70" y="16"/>
                    <a:pt x="55" y="0"/>
                    <a:pt x="3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DC8B26BD-9CD9-4711-BC64-D5CF7E593BA8}"/>
                </a:ext>
              </a:extLst>
            </p:cNvPr>
            <p:cNvSpPr>
              <a:spLocks/>
            </p:cNvSpPr>
            <p:nvPr/>
          </p:nvSpPr>
          <p:spPr bwMode="auto">
            <a:xfrm>
              <a:off x="2108201" y="1571625"/>
              <a:ext cx="1744663" cy="885825"/>
            </a:xfrm>
            <a:custGeom>
              <a:avLst/>
              <a:gdLst>
                <a:gd name="T0" fmla="*/ 357 w 714"/>
                <a:gd name="T1" fmla="*/ 0 h 361"/>
                <a:gd name="T2" fmla="*/ 357 w 714"/>
                <a:gd name="T3" fmla="*/ 0 h 361"/>
                <a:gd name="T4" fmla="*/ 218 w 714"/>
                <a:gd name="T5" fmla="*/ 28 h 361"/>
                <a:gd name="T6" fmla="*/ 61 w 714"/>
                <a:gd name="T7" fmla="*/ 157 h 361"/>
                <a:gd name="T8" fmla="*/ 0 w 714"/>
                <a:gd name="T9" fmla="*/ 357 h 361"/>
                <a:gd name="T10" fmla="*/ 0 w 714"/>
                <a:gd name="T11" fmla="*/ 357 h 361"/>
                <a:gd name="T12" fmla="*/ 35 w 714"/>
                <a:gd name="T13" fmla="*/ 321 h 361"/>
                <a:gd name="T14" fmla="*/ 70 w 714"/>
                <a:gd name="T15" fmla="*/ 357 h 361"/>
                <a:gd name="T16" fmla="*/ 70 w 714"/>
                <a:gd name="T17" fmla="*/ 358 h 361"/>
                <a:gd name="T18" fmla="*/ 70 w 714"/>
                <a:gd name="T19" fmla="*/ 357 h 361"/>
                <a:gd name="T20" fmla="*/ 93 w 714"/>
                <a:gd name="T21" fmla="*/ 246 h 361"/>
                <a:gd name="T22" fmla="*/ 197 w 714"/>
                <a:gd name="T23" fmla="*/ 120 h 361"/>
                <a:gd name="T24" fmla="*/ 357 w 714"/>
                <a:gd name="T25" fmla="*/ 71 h 361"/>
                <a:gd name="T26" fmla="*/ 469 w 714"/>
                <a:gd name="T27" fmla="*/ 93 h 361"/>
                <a:gd name="T28" fmla="*/ 595 w 714"/>
                <a:gd name="T29" fmla="*/ 197 h 361"/>
                <a:gd name="T30" fmla="*/ 644 w 714"/>
                <a:gd name="T31" fmla="*/ 353 h 361"/>
                <a:gd name="T32" fmla="*/ 679 w 714"/>
                <a:gd name="T33" fmla="*/ 321 h 361"/>
                <a:gd name="T34" fmla="*/ 714 w 714"/>
                <a:gd name="T35" fmla="*/ 357 h 361"/>
                <a:gd name="T36" fmla="*/ 714 w 714"/>
                <a:gd name="T37" fmla="*/ 361 h 361"/>
                <a:gd name="T38" fmla="*/ 714 w 714"/>
                <a:gd name="T39" fmla="*/ 357 h 361"/>
                <a:gd name="T40" fmla="*/ 686 w 714"/>
                <a:gd name="T41" fmla="*/ 218 h 361"/>
                <a:gd name="T42" fmla="*/ 557 w 714"/>
                <a:gd name="T43" fmla="*/ 61 h 361"/>
                <a:gd name="T44" fmla="*/ 357 w 714"/>
                <a:gd name="T4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4" h="361">
                  <a:moveTo>
                    <a:pt x="357" y="0"/>
                  </a:moveTo>
                  <a:cubicBezTo>
                    <a:pt x="357" y="0"/>
                    <a:pt x="357" y="0"/>
                    <a:pt x="357" y="0"/>
                  </a:cubicBezTo>
                  <a:cubicBezTo>
                    <a:pt x="308" y="0"/>
                    <a:pt x="261" y="10"/>
                    <a:pt x="218" y="28"/>
                  </a:cubicBezTo>
                  <a:cubicBezTo>
                    <a:pt x="154" y="55"/>
                    <a:pt x="99" y="100"/>
                    <a:pt x="61" y="157"/>
                  </a:cubicBezTo>
                  <a:cubicBezTo>
                    <a:pt x="22" y="214"/>
                    <a:pt x="0" y="283"/>
                    <a:pt x="0" y="357"/>
                  </a:cubicBezTo>
                  <a:cubicBezTo>
                    <a:pt x="0" y="357"/>
                    <a:pt x="0" y="357"/>
                    <a:pt x="0" y="357"/>
                  </a:cubicBezTo>
                  <a:cubicBezTo>
                    <a:pt x="0" y="337"/>
                    <a:pt x="16" y="321"/>
                    <a:pt x="35" y="321"/>
                  </a:cubicBezTo>
                  <a:cubicBezTo>
                    <a:pt x="55" y="321"/>
                    <a:pt x="70" y="337"/>
                    <a:pt x="70" y="357"/>
                  </a:cubicBezTo>
                  <a:cubicBezTo>
                    <a:pt x="70" y="357"/>
                    <a:pt x="70" y="357"/>
                    <a:pt x="70" y="358"/>
                  </a:cubicBezTo>
                  <a:cubicBezTo>
                    <a:pt x="70" y="357"/>
                    <a:pt x="70" y="357"/>
                    <a:pt x="70" y="357"/>
                  </a:cubicBezTo>
                  <a:cubicBezTo>
                    <a:pt x="70" y="318"/>
                    <a:pt x="78" y="280"/>
                    <a:pt x="93" y="246"/>
                  </a:cubicBezTo>
                  <a:cubicBezTo>
                    <a:pt x="115" y="194"/>
                    <a:pt x="151" y="150"/>
                    <a:pt x="197" y="120"/>
                  </a:cubicBezTo>
                  <a:cubicBezTo>
                    <a:pt x="243" y="89"/>
                    <a:pt x="298" y="71"/>
                    <a:pt x="357" y="71"/>
                  </a:cubicBezTo>
                  <a:cubicBezTo>
                    <a:pt x="397" y="71"/>
                    <a:pt x="434" y="79"/>
                    <a:pt x="469" y="93"/>
                  </a:cubicBezTo>
                  <a:cubicBezTo>
                    <a:pt x="520" y="115"/>
                    <a:pt x="564" y="151"/>
                    <a:pt x="595" y="197"/>
                  </a:cubicBezTo>
                  <a:cubicBezTo>
                    <a:pt x="625" y="242"/>
                    <a:pt x="643" y="295"/>
                    <a:pt x="644" y="353"/>
                  </a:cubicBezTo>
                  <a:cubicBezTo>
                    <a:pt x="645" y="335"/>
                    <a:pt x="661" y="321"/>
                    <a:pt x="679" y="321"/>
                  </a:cubicBezTo>
                  <a:cubicBezTo>
                    <a:pt x="698" y="321"/>
                    <a:pt x="714" y="337"/>
                    <a:pt x="714" y="357"/>
                  </a:cubicBezTo>
                  <a:cubicBezTo>
                    <a:pt x="714" y="358"/>
                    <a:pt x="714" y="360"/>
                    <a:pt x="714" y="361"/>
                  </a:cubicBezTo>
                  <a:cubicBezTo>
                    <a:pt x="714" y="360"/>
                    <a:pt x="714" y="359"/>
                    <a:pt x="714" y="357"/>
                  </a:cubicBezTo>
                  <a:cubicBezTo>
                    <a:pt x="714" y="308"/>
                    <a:pt x="704" y="261"/>
                    <a:pt x="686" y="218"/>
                  </a:cubicBezTo>
                  <a:cubicBezTo>
                    <a:pt x="659" y="154"/>
                    <a:pt x="614" y="100"/>
                    <a:pt x="557" y="61"/>
                  </a:cubicBezTo>
                  <a:cubicBezTo>
                    <a:pt x="500" y="23"/>
                    <a:pt x="431" y="0"/>
                    <a:pt x="357"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4C56A715-CF7B-4F5A-A7AF-9F7FB962849C}"/>
                </a:ext>
              </a:extLst>
            </p:cNvPr>
            <p:cNvSpPr>
              <a:spLocks/>
            </p:cNvSpPr>
            <p:nvPr/>
          </p:nvSpPr>
          <p:spPr bwMode="auto">
            <a:xfrm>
              <a:off x="2108201" y="2359025"/>
              <a:ext cx="171450" cy="176213"/>
            </a:xfrm>
            <a:custGeom>
              <a:avLst/>
              <a:gdLst>
                <a:gd name="T0" fmla="*/ 35 w 70"/>
                <a:gd name="T1" fmla="*/ 0 h 72"/>
                <a:gd name="T2" fmla="*/ 0 w 70"/>
                <a:gd name="T3" fmla="*/ 36 h 72"/>
                <a:gd name="T4" fmla="*/ 0 w 70"/>
                <a:gd name="T5" fmla="*/ 36 h 72"/>
                <a:gd name="T6" fmla="*/ 0 w 70"/>
                <a:gd name="T7" fmla="*/ 36 h 72"/>
                <a:gd name="T8" fmla="*/ 35 w 70"/>
                <a:gd name="T9" fmla="*/ 72 h 72"/>
                <a:gd name="T10" fmla="*/ 70 w 70"/>
                <a:gd name="T11" fmla="*/ 37 h 72"/>
                <a:gd name="T12" fmla="*/ 70 w 70"/>
                <a:gd name="T13" fmla="*/ 36 h 72"/>
                <a:gd name="T14" fmla="*/ 35 w 70"/>
                <a:gd name="T15" fmla="*/ 0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2">
                  <a:moveTo>
                    <a:pt x="35" y="0"/>
                  </a:moveTo>
                  <a:cubicBezTo>
                    <a:pt x="16" y="0"/>
                    <a:pt x="0" y="16"/>
                    <a:pt x="0" y="36"/>
                  </a:cubicBezTo>
                  <a:cubicBezTo>
                    <a:pt x="0" y="36"/>
                    <a:pt x="0" y="36"/>
                    <a:pt x="0" y="36"/>
                  </a:cubicBezTo>
                  <a:cubicBezTo>
                    <a:pt x="0" y="36"/>
                    <a:pt x="0" y="36"/>
                    <a:pt x="0" y="36"/>
                  </a:cubicBezTo>
                  <a:cubicBezTo>
                    <a:pt x="0" y="56"/>
                    <a:pt x="16" y="72"/>
                    <a:pt x="35" y="72"/>
                  </a:cubicBezTo>
                  <a:cubicBezTo>
                    <a:pt x="54" y="72"/>
                    <a:pt x="70" y="56"/>
                    <a:pt x="70" y="37"/>
                  </a:cubicBezTo>
                  <a:cubicBezTo>
                    <a:pt x="70" y="36"/>
                    <a:pt x="70" y="36"/>
                    <a:pt x="70" y="36"/>
                  </a:cubicBezTo>
                  <a:cubicBezTo>
                    <a:pt x="70" y="16"/>
                    <a:pt x="55" y="0"/>
                    <a:pt x="35" y="0"/>
                  </a:cubicBezTo>
                </a:path>
              </a:pathLst>
            </a:custGeom>
            <a:solidFill>
              <a:srgbClr val="003B6A"/>
            </a:solidFill>
            <a:ln>
              <a:solidFill>
                <a:srgbClr val="003B6A"/>
              </a:solid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45D9671D-5398-4DC3-ACE0-06FDD44CDB0A}"/>
                </a:ext>
              </a:extLst>
            </p:cNvPr>
            <p:cNvSpPr>
              <a:spLocks/>
            </p:cNvSpPr>
            <p:nvPr/>
          </p:nvSpPr>
          <p:spPr bwMode="auto">
            <a:xfrm>
              <a:off x="3681413" y="2436813"/>
              <a:ext cx="1744663" cy="885825"/>
            </a:xfrm>
            <a:custGeom>
              <a:avLst/>
              <a:gdLst>
                <a:gd name="T0" fmla="*/ 0 w 714"/>
                <a:gd name="T1" fmla="*/ 0 h 361"/>
                <a:gd name="T2" fmla="*/ 0 w 714"/>
                <a:gd name="T3" fmla="*/ 4 h 361"/>
                <a:gd name="T4" fmla="*/ 28 w 714"/>
                <a:gd name="T5" fmla="*/ 143 h 361"/>
                <a:gd name="T6" fmla="*/ 157 w 714"/>
                <a:gd name="T7" fmla="*/ 300 h 361"/>
                <a:gd name="T8" fmla="*/ 357 w 714"/>
                <a:gd name="T9" fmla="*/ 361 h 361"/>
                <a:gd name="T10" fmla="*/ 357 w 714"/>
                <a:gd name="T11" fmla="*/ 361 h 361"/>
                <a:gd name="T12" fmla="*/ 496 w 714"/>
                <a:gd name="T13" fmla="*/ 333 h 361"/>
                <a:gd name="T14" fmla="*/ 653 w 714"/>
                <a:gd name="T15" fmla="*/ 204 h 361"/>
                <a:gd name="T16" fmla="*/ 714 w 714"/>
                <a:gd name="T17" fmla="*/ 5 h 361"/>
                <a:gd name="T18" fmla="*/ 679 w 714"/>
                <a:gd name="T19" fmla="*/ 40 h 361"/>
                <a:gd name="T20" fmla="*/ 644 w 714"/>
                <a:gd name="T21" fmla="*/ 4 h 361"/>
                <a:gd name="T22" fmla="*/ 644 w 714"/>
                <a:gd name="T23" fmla="*/ 4 h 361"/>
                <a:gd name="T24" fmla="*/ 644 w 714"/>
                <a:gd name="T25" fmla="*/ 4 h 361"/>
                <a:gd name="T26" fmla="*/ 621 w 714"/>
                <a:gd name="T27" fmla="*/ 115 h 361"/>
                <a:gd name="T28" fmla="*/ 517 w 714"/>
                <a:gd name="T29" fmla="*/ 242 h 361"/>
                <a:gd name="T30" fmla="*/ 357 w 714"/>
                <a:gd name="T31" fmla="*/ 290 h 361"/>
                <a:gd name="T32" fmla="*/ 245 w 714"/>
                <a:gd name="T33" fmla="*/ 268 h 361"/>
                <a:gd name="T34" fmla="*/ 119 w 714"/>
                <a:gd name="T35" fmla="*/ 164 h 361"/>
                <a:gd name="T36" fmla="*/ 70 w 714"/>
                <a:gd name="T37" fmla="*/ 8 h 361"/>
                <a:gd name="T38" fmla="*/ 35 w 714"/>
                <a:gd name="T39" fmla="*/ 40 h 361"/>
                <a:gd name="T40" fmla="*/ 0 w 714"/>
                <a:gd name="T41" fmla="*/ 4 h 361"/>
                <a:gd name="T42" fmla="*/ 0 w 714"/>
                <a:gd name="T43"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4" h="361">
                  <a:moveTo>
                    <a:pt x="0" y="0"/>
                  </a:moveTo>
                  <a:cubicBezTo>
                    <a:pt x="0" y="1"/>
                    <a:pt x="0" y="3"/>
                    <a:pt x="0" y="4"/>
                  </a:cubicBezTo>
                  <a:cubicBezTo>
                    <a:pt x="0" y="53"/>
                    <a:pt x="10" y="100"/>
                    <a:pt x="28" y="143"/>
                  </a:cubicBezTo>
                  <a:cubicBezTo>
                    <a:pt x="55" y="207"/>
                    <a:pt x="100" y="262"/>
                    <a:pt x="157" y="300"/>
                  </a:cubicBezTo>
                  <a:cubicBezTo>
                    <a:pt x="214" y="339"/>
                    <a:pt x="283" y="361"/>
                    <a:pt x="357" y="361"/>
                  </a:cubicBezTo>
                  <a:cubicBezTo>
                    <a:pt x="357" y="361"/>
                    <a:pt x="357" y="361"/>
                    <a:pt x="357" y="361"/>
                  </a:cubicBezTo>
                  <a:cubicBezTo>
                    <a:pt x="406" y="361"/>
                    <a:pt x="453" y="351"/>
                    <a:pt x="496" y="333"/>
                  </a:cubicBezTo>
                  <a:cubicBezTo>
                    <a:pt x="560" y="306"/>
                    <a:pt x="615" y="261"/>
                    <a:pt x="653" y="204"/>
                  </a:cubicBezTo>
                  <a:cubicBezTo>
                    <a:pt x="692" y="147"/>
                    <a:pt x="714" y="78"/>
                    <a:pt x="714" y="5"/>
                  </a:cubicBezTo>
                  <a:cubicBezTo>
                    <a:pt x="714" y="24"/>
                    <a:pt x="698" y="40"/>
                    <a:pt x="679" y="40"/>
                  </a:cubicBezTo>
                  <a:cubicBezTo>
                    <a:pt x="659" y="40"/>
                    <a:pt x="644" y="24"/>
                    <a:pt x="644" y="4"/>
                  </a:cubicBezTo>
                  <a:cubicBezTo>
                    <a:pt x="644" y="4"/>
                    <a:pt x="644" y="4"/>
                    <a:pt x="644" y="4"/>
                  </a:cubicBezTo>
                  <a:cubicBezTo>
                    <a:pt x="644" y="4"/>
                    <a:pt x="644" y="4"/>
                    <a:pt x="644" y="4"/>
                  </a:cubicBezTo>
                  <a:cubicBezTo>
                    <a:pt x="644" y="43"/>
                    <a:pt x="635" y="81"/>
                    <a:pt x="621" y="115"/>
                  </a:cubicBezTo>
                  <a:cubicBezTo>
                    <a:pt x="599" y="167"/>
                    <a:pt x="563" y="211"/>
                    <a:pt x="517" y="242"/>
                  </a:cubicBezTo>
                  <a:cubicBezTo>
                    <a:pt x="471" y="272"/>
                    <a:pt x="416" y="290"/>
                    <a:pt x="357" y="290"/>
                  </a:cubicBezTo>
                  <a:cubicBezTo>
                    <a:pt x="317" y="290"/>
                    <a:pt x="280" y="282"/>
                    <a:pt x="245" y="268"/>
                  </a:cubicBezTo>
                  <a:cubicBezTo>
                    <a:pt x="194" y="246"/>
                    <a:pt x="150" y="210"/>
                    <a:pt x="119" y="164"/>
                  </a:cubicBezTo>
                  <a:cubicBezTo>
                    <a:pt x="89" y="119"/>
                    <a:pt x="71" y="66"/>
                    <a:pt x="70" y="8"/>
                  </a:cubicBezTo>
                  <a:cubicBezTo>
                    <a:pt x="68" y="26"/>
                    <a:pt x="53" y="40"/>
                    <a:pt x="35" y="40"/>
                  </a:cubicBezTo>
                  <a:cubicBezTo>
                    <a:pt x="16" y="40"/>
                    <a:pt x="0" y="24"/>
                    <a:pt x="0" y="4"/>
                  </a:cubicBezTo>
                  <a:cubicBezTo>
                    <a:pt x="0" y="3"/>
                    <a:pt x="0" y="2"/>
                    <a:pt x="0"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0B2BC960-ABDC-4B97-B293-787F1B3AB10F}"/>
                </a:ext>
              </a:extLst>
            </p:cNvPr>
            <p:cNvSpPr>
              <a:spLocks/>
            </p:cNvSpPr>
            <p:nvPr/>
          </p:nvSpPr>
          <p:spPr bwMode="auto">
            <a:xfrm>
              <a:off x="3681413" y="2359025"/>
              <a:ext cx="171450" cy="176213"/>
            </a:xfrm>
            <a:custGeom>
              <a:avLst/>
              <a:gdLst>
                <a:gd name="T0" fmla="*/ 35 w 70"/>
                <a:gd name="T1" fmla="*/ 0 h 72"/>
                <a:gd name="T2" fmla="*/ 0 w 70"/>
                <a:gd name="T3" fmla="*/ 32 h 72"/>
                <a:gd name="T4" fmla="*/ 0 w 70"/>
                <a:gd name="T5" fmla="*/ 36 h 72"/>
                <a:gd name="T6" fmla="*/ 35 w 70"/>
                <a:gd name="T7" fmla="*/ 72 h 72"/>
                <a:gd name="T8" fmla="*/ 70 w 70"/>
                <a:gd name="T9" fmla="*/ 40 h 72"/>
                <a:gd name="T10" fmla="*/ 70 w 70"/>
                <a:gd name="T11" fmla="*/ 36 h 72"/>
                <a:gd name="T12" fmla="*/ 35 w 70"/>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0" h="72">
                  <a:moveTo>
                    <a:pt x="35" y="0"/>
                  </a:moveTo>
                  <a:cubicBezTo>
                    <a:pt x="17" y="0"/>
                    <a:pt x="1" y="14"/>
                    <a:pt x="0" y="32"/>
                  </a:cubicBezTo>
                  <a:cubicBezTo>
                    <a:pt x="0" y="34"/>
                    <a:pt x="0" y="35"/>
                    <a:pt x="0" y="36"/>
                  </a:cubicBezTo>
                  <a:cubicBezTo>
                    <a:pt x="0" y="56"/>
                    <a:pt x="16" y="72"/>
                    <a:pt x="35" y="72"/>
                  </a:cubicBezTo>
                  <a:cubicBezTo>
                    <a:pt x="53" y="72"/>
                    <a:pt x="68" y="58"/>
                    <a:pt x="70" y="40"/>
                  </a:cubicBezTo>
                  <a:cubicBezTo>
                    <a:pt x="70" y="39"/>
                    <a:pt x="70" y="37"/>
                    <a:pt x="70" y="36"/>
                  </a:cubicBezTo>
                  <a:cubicBezTo>
                    <a:pt x="70" y="16"/>
                    <a:pt x="54" y="0"/>
                    <a:pt x="35" y="0"/>
                  </a:cubicBezTo>
                </a:path>
              </a:pathLst>
            </a:custGeom>
            <a:solidFill>
              <a:schemeClr val="accent3">
                <a:lumMod val="75000"/>
              </a:schemeClr>
            </a:solidFill>
            <a:ln>
              <a:solidFill>
                <a:schemeClr val="accent3">
                  <a:lumMod val="75000"/>
                </a:schemeClr>
              </a:solidFill>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874ADD9F-E327-4DB3-8AA1-9D3B31667B29}"/>
                </a:ext>
              </a:extLst>
            </p:cNvPr>
            <p:cNvSpPr>
              <a:spLocks/>
            </p:cNvSpPr>
            <p:nvPr/>
          </p:nvSpPr>
          <p:spPr bwMode="auto">
            <a:xfrm>
              <a:off x="6826251" y="2359025"/>
              <a:ext cx="1746250" cy="963613"/>
            </a:xfrm>
            <a:custGeom>
              <a:avLst/>
              <a:gdLst>
                <a:gd name="T0" fmla="*/ 679 w 715"/>
                <a:gd name="T1" fmla="*/ 0 h 393"/>
                <a:gd name="T2" fmla="*/ 644 w 715"/>
                <a:gd name="T3" fmla="*/ 36 h 393"/>
                <a:gd name="T4" fmla="*/ 621 w 715"/>
                <a:gd name="T5" fmla="*/ 147 h 393"/>
                <a:gd name="T6" fmla="*/ 518 w 715"/>
                <a:gd name="T7" fmla="*/ 274 h 393"/>
                <a:gd name="T8" fmla="*/ 357 w 715"/>
                <a:gd name="T9" fmla="*/ 322 h 393"/>
                <a:gd name="T10" fmla="*/ 246 w 715"/>
                <a:gd name="T11" fmla="*/ 300 h 393"/>
                <a:gd name="T12" fmla="*/ 120 w 715"/>
                <a:gd name="T13" fmla="*/ 196 h 393"/>
                <a:gd name="T14" fmla="*/ 71 w 715"/>
                <a:gd name="T15" fmla="*/ 42 h 393"/>
                <a:gd name="T16" fmla="*/ 36 w 715"/>
                <a:gd name="T17" fmla="*/ 72 h 393"/>
                <a:gd name="T18" fmla="*/ 1 w 715"/>
                <a:gd name="T19" fmla="*/ 36 h 393"/>
                <a:gd name="T20" fmla="*/ 0 w 715"/>
                <a:gd name="T21" fmla="*/ 30 h 393"/>
                <a:gd name="T22" fmla="*/ 0 w 715"/>
                <a:gd name="T23" fmla="*/ 36 h 393"/>
                <a:gd name="T24" fmla="*/ 28 w 715"/>
                <a:gd name="T25" fmla="*/ 175 h 393"/>
                <a:gd name="T26" fmla="*/ 158 w 715"/>
                <a:gd name="T27" fmla="*/ 332 h 393"/>
                <a:gd name="T28" fmla="*/ 357 w 715"/>
                <a:gd name="T29" fmla="*/ 393 h 393"/>
                <a:gd name="T30" fmla="*/ 357 w 715"/>
                <a:gd name="T31" fmla="*/ 393 h 393"/>
                <a:gd name="T32" fmla="*/ 496 w 715"/>
                <a:gd name="T33" fmla="*/ 365 h 393"/>
                <a:gd name="T34" fmla="*/ 654 w 715"/>
                <a:gd name="T35" fmla="*/ 236 h 393"/>
                <a:gd name="T36" fmla="*/ 715 w 715"/>
                <a:gd name="T37" fmla="*/ 36 h 393"/>
                <a:gd name="T38" fmla="*/ 679 w 715"/>
                <a:gd name="T39"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5" h="393">
                  <a:moveTo>
                    <a:pt x="679" y="0"/>
                  </a:moveTo>
                  <a:cubicBezTo>
                    <a:pt x="660" y="0"/>
                    <a:pt x="644" y="16"/>
                    <a:pt x="644" y="36"/>
                  </a:cubicBezTo>
                  <a:cubicBezTo>
                    <a:pt x="644" y="75"/>
                    <a:pt x="636" y="113"/>
                    <a:pt x="621" y="147"/>
                  </a:cubicBezTo>
                  <a:cubicBezTo>
                    <a:pt x="600" y="199"/>
                    <a:pt x="563" y="243"/>
                    <a:pt x="518" y="274"/>
                  </a:cubicBezTo>
                  <a:cubicBezTo>
                    <a:pt x="472" y="304"/>
                    <a:pt x="417" y="322"/>
                    <a:pt x="357" y="322"/>
                  </a:cubicBezTo>
                  <a:cubicBezTo>
                    <a:pt x="318" y="322"/>
                    <a:pt x="280" y="314"/>
                    <a:pt x="246" y="300"/>
                  </a:cubicBezTo>
                  <a:cubicBezTo>
                    <a:pt x="194" y="278"/>
                    <a:pt x="151" y="242"/>
                    <a:pt x="120" y="196"/>
                  </a:cubicBezTo>
                  <a:cubicBezTo>
                    <a:pt x="90" y="152"/>
                    <a:pt x="72" y="99"/>
                    <a:pt x="71" y="42"/>
                  </a:cubicBezTo>
                  <a:cubicBezTo>
                    <a:pt x="68" y="59"/>
                    <a:pt x="53" y="72"/>
                    <a:pt x="36" y="72"/>
                  </a:cubicBezTo>
                  <a:cubicBezTo>
                    <a:pt x="16" y="72"/>
                    <a:pt x="1" y="56"/>
                    <a:pt x="1" y="36"/>
                  </a:cubicBezTo>
                  <a:cubicBezTo>
                    <a:pt x="1" y="34"/>
                    <a:pt x="0" y="32"/>
                    <a:pt x="0" y="30"/>
                  </a:cubicBezTo>
                  <a:cubicBezTo>
                    <a:pt x="0" y="32"/>
                    <a:pt x="0" y="34"/>
                    <a:pt x="0" y="36"/>
                  </a:cubicBezTo>
                  <a:cubicBezTo>
                    <a:pt x="0" y="85"/>
                    <a:pt x="10" y="132"/>
                    <a:pt x="28" y="175"/>
                  </a:cubicBezTo>
                  <a:cubicBezTo>
                    <a:pt x="55" y="239"/>
                    <a:pt x="101" y="294"/>
                    <a:pt x="158" y="332"/>
                  </a:cubicBezTo>
                  <a:cubicBezTo>
                    <a:pt x="214" y="371"/>
                    <a:pt x="283" y="393"/>
                    <a:pt x="357" y="393"/>
                  </a:cubicBezTo>
                  <a:cubicBezTo>
                    <a:pt x="357" y="393"/>
                    <a:pt x="357" y="393"/>
                    <a:pt x="357" y="393"/>
                  </a:cubicBezTo>
                  <a:cubicBezTo>
                    <a:pt x="407" y="393"/>
                    <a:pt x="454" y="383"/>
                    <a:pt x="496" y="365"/>
                  </a:cubicBezTo>
                  <a:cubicBezTo>
                    <a:pt x="561" y="338"/>
                    <a:pt x="615" y="293"/>
                    <a:pt x="654" y="236"/>
                  </a:cubicBezTo>
                  <a:cubicBezTo>
                    <a:pt x="692" y="179"/>
                    <a:pt x="715" y="110"/>
                    <a:pt x="715" y="36"/>
                  </a:cubicBezTo>
                  <a:cubicBezTo>
                    <a:pt x="715" y="16"/>
                    <a:pt x="699" y="0"/>
                    <a:pt x="679" y="0"/>
                  </a:cubicBezTo>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75AC099-9AB0-4699-9E29-600F52A49F4A}"/>
                </a:ext>
              </a:extLst>
            </p:cNvPr>
            <p:cNvSpPr>
              <a:spLocks/>
            </p:cNvSpPr>
            <p:nvPr/>
          </p:nvSpPr>
          <p:spPr bwMode="auto">
            <a:xfrm>
              <a:off x="5254626" y="1571625"/>
              <a:ext cx="1744663" cy="890588"/>
            </a:xfrm>
            <a:custGeom>
              <a:avLst/>
              <a:gdLst>
                <a:gd name="T0" fmla="*/ 357 w 714"/>
                <a:gd name="T1" fmla="*/ 0 h 363"/>
                <a:gd name="T2" fmla="*/ 357 w 714"/>
                <a:gd name="T3" fmla="*/ 0 h 363"/>
                <a:gd name="T4" fmla="*/ 218 w 714"/>
                <a:gd name="T5" fmla="*/ 28 h 363"/>
                <a:gd name="T6" fmla="*/ 61 w 714"/>
                <a:gd name="T7" fmla="*/ 157 h 363"/>
                <a:gd name="T8" fmla="*/ 0 w 714"/>
                <a:gd name="T9" fmla="*/ 357 h 363"/>
                <a:gd name="T10" fmla="*/ 35 w 714"/>
                <a:gd name="T11" fmla="*/ 321 h 363"/>
                <a:gd name="T12" fmla="*/ 70 w 714"/>
                <a:gd name="T13" fmla="*/ 357 h 363"/>
                <a:gd name="T14" fmla="*/ 70 w 714"/>
                <a:gd name="T15" fmla="*/ 358 h 363"/>
                <a:gd name="T16" fmla="*/ 70 w 714"/>
                <a:gd name="T17" fmla="*/ 357 h 363"/>
                <a:gd name="T18" fmla="*/ 93 w 714"/>
                <a:gd name="T19" fmla="*/ 246 h 363"/>
                <a:gd name="T20" fmla="*/ 197 w 714"/>
                <a:gd name="T21" fmla="*/ 120 h 363"/>
                <a:gd name="T22" fmla="*/ 357 w 714"/>
                <a:gd name="T23" fmla="*/ 71 h 363"/>
                <a:gd name="T24" fmla="*/ 468 w 714"/>
                <a:gd name="T25" fmla="*/ 93 h 363"/>
                <a:gd name="T26" fmla="*/ 595 w 714"/>
                <a:gd name="T27" fmla="*/ 197 h 363"/>
                <a:gd name="T28" fmla="*/ 643 w 714"/>
                <a:gd name="T29" fmla="*/ 351 h 363"/>
                <a:gd name="T30" fmla="*/ 678 w 714"/>
                <a:gd name="T31" fmla="*/ 321 h 363"/>
                <a:gd name="T32" fmla="*/ 714 w 714"/>
                <a:gd name="T33" fmla="*/ 357 h 363"/>
                <a:gd name="T34" fmla="*/ 714 w 714"/>
                <a:gd name="T35" fmla="*/ 363 h 363"/>
                <a:gd name="T36" fmla="*/ 714 w 714"/>
                <a:gd name="T37" fmla="*/ 357 h 363"/>
                <a:gd name="T38" fmla="*/ 686 w 714"/>
                <a:gd name="T39" fmla="*/ 218 h 363"/>
                <a:gd name="T40" fmla="*/ 557 w 714"/>
                <a:gd name="T41" fmla="*/ 61 h 363"/>
                <a:gd name="T42" fmla="*/ 357 w 714"/>
                <a:gd name="T43"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4" h="363">
                  <a:moveTo>
                    <a:pt x="357" y="0"/>
                  </a:moveTo>
                  <a:cubicBezTo>
                    <a:pt x="357" y="0"/>
                    <a:pt x="357" y="0"/>
                    <a:pt x="357" y="0"/>
                  </a:cubicBezTo>
                  <a:cubicBezTo>
                    <a:pt x="308" y="0"/>
                    <a:pt x="261" y="10"/>
                    <a:pt x="218" y="28"/>
                  </a:cubicBezTo>
                  <a:cubicBezTo>
                    <a:pt x="154" y="55"/>
                    <a:pt x="99" y="100"/>
                    <a:pt x="61" y="157"/>
                  </a:cubicBezTo>
                  <a:cubicBezTo>
                    <a:pt x="22" y="214"/>
                    <a:pt x="0" y="283"/>
                    <a:pt x="0" y="357"/>
                  </a:cubicBezTo>
                  <a:cubicBezTo>
                    <a:pt x="0" y="337"/>
                    <a:pt x="15" y="321"/>
                    <a:pt x="35" y="321"/>
                  </a:cubicBezTo>
                  <a:cubicBezTo>
                    <a:pt x="54" y="321"/>
                    <a:pt x="70" y="337"/>
                    <a:pt x="70" y="357"/>
                  </a:cubicBezTo>
                  <a:cubicBezTo>
                    <a:pt x="70" y="357"/>
                    <a:pt x="70" y="357"/>
                    <a:pt x="70" y="358"/>
                  </a:cubicBezTo>
                  <a:cubicBezTo>
                    <a:pt x="70" y="357"/>
                    <a:pt x="70" y="357"/>
                    <a:pt x="70" y="357"/>
                  </a:cubicBezTo>
                  <a:cubicBezTo>
                    <a:pt x="70" y="318"/>
                    <a:pt x="78" y="280"/>
                    <a:pt x="93" y="246"/>
                  </a:cubicBezTo>
                  <a:cubicBezTo>
                    <a:pt x="114" y="194"/>
                    <a:pt x="151" y="150"/>
                    <a:pt x="197" y="120"/>
                  </a:cubicBezTo>
                  <a:cubicBezTo>
                    <a:pt x="242" y="89"/>
                    <a:pt x="297" y="71"/>
                    <a:pt x="357" y="71"/>
                  </a:cubicBezTo>
                  <a:cubicBezTo>
                    <a:pt x="397" y="71"/>
                    <a:pt x="434" y="79"/>
                    <a:pt x="468" y="93"/>
                  </a:cubicBezTo>
                  <a:cubicBezTo>
                    <a:pt x="520" y="115"/>
                    <a:pt x="564" y="151"/>
                    <a:pt x="595" y="197"/>
                  </a:cubicBezTo>
                  <a:cubicBezTo>
                    <a:pt x="624" y="241"/>
                    <a:pt x="642" y="294"/>
                    <a:pt x="643" y="351"/>
                  </a:cubicBezTo>
                  <a:cubicBezTo>
                    <a:pt x="646" y="334"/>
                    <a:pt x="661" y="321"/>
                    <a:pt x="678" y="321"/>
                  </a:cubicBezTo>
                  <a:cubicBezTo>
                    <a:pt x="698" y="321"/>
                    <a:pt x="714" y="337"/>
                    <a:pt x="714" y="357"/>
                  </a:cubicBezTo>
                  <a:cubicBezTo>
                    <a:pt x="714" y="359"/>
                    <a:pt x="714" y="361"/>
                    <a:pt x="714" y="363"/>
                  </a:cubicBezTo>
                  <a:cubicBezTo>
                    <a:pt x="714" y="361"/>
                    <a:pt x="714" y="359"/>
                    <a:pt x="714" y="357"/>
                  </a:cubicBezTo>
                  <a:cubicBezTo>
                    <a:pt x="714" y="308"/>
                    <a:pt x="704" y="261"/>
                    <a:pt x="686" y="218"/>
                  </a:cubicBezTo>
                  <a:cubicBezTo>
                    <a:pt x="659" y="154"/>
                    <a:pt x="614" y="100"/>
                    <a:pt x="557" y="61"/>
                  </a:cubicBezTo>
                  <a:cubicBezTo>
                    <a:pt x="500" y="23"/>
                    <a:pt x="431" y="0"/>
                    <a:pt x="357" y="0"/>
                  </a:cubicBezTo>
                </a:path>
              </a:pathLst>
            </a:custGeom>
            <a:solidFill>
              <a:srgbClr val="FBAB1A"/>
            </a:solidFill>
            <a:ln w="952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CDA3FA9A-E8F1-4D35-B4F1-E0EC76E1EECA}"/>
                </a:ext>
              </a:extLst>
            </p:cNvPr>
            <p:cNvSpPr>
              <a:spLocks/>
            </p:cNvSpPr>
            <p:nvPr/>
          </p:nvSpPr>
          <p:spPr bwMode="auto">
            <a:xfrm>
              <a:off x="5254626" y="2359025"/>
              <a:ext cx="171450" cy="176213"/>
            </a:xfrm>
            <a:custGeom>
              <a:avLst/>
              <a:gdLst>
                <a:gd name="T0" fmla="*/ 35 w 70"/>
                <a:gd name="T1" fmla="*/ 0 h 72"/>
                <a:gd name="T2" fmla="*/ 0 w 70"/>
                <a:gd name="T3" fmla="*/ 36 h 72"/>
                <a:gd name="T4" fmla="*/ 0 w 70"/>
                <a:gd name="T5" fmla="*/ 36 h 72"/>
                <a:gd name="T6" fmla="*/ 35 w 70"/>
                <a:gd name="T7" fmla="*/ 72 h 72"/>
                <a:gd name="T8" fmla="*/ 70 w 70"/>
                <a:gd name="T9" fmla="*/ 37 h 72"/>
                <a:gd name="T10" fmla="*/ 70 w 70"/>
                <a:gd name="T11" fmla="*/ 36 h 72"/>
                <a:gd name="T12" fmla="*/ 35 w 70"/>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0" h="72">
                  <a:moveTo>
                    <a:pt x="35" y="0"/>
                  </a:moveTo>
                  <a:cubicBezTo>
                    <a:pt x="15" y="0"/>
                    <a:pt x="0" y="16"/>
                    <a:pt x="0" y="36"/>
                  </a:cubicBezTo>
                  <a:cubicBezTo>
                    <a:pt x="0" y="36"/>
                    <a:pt x="0" y="36"/>
                    <a:pt x="0" y="36"/>
                  </a:cubicBezTo>
                  <a:cubicBezTo>
                    <a:pt x="0" y="56"/>
                    <a:pt x="15" y="72"/>
                    <a:pt x="35" y="72"/>
                  </a:cubicBezTo>
                  <a:cubicBezTo>
                    <a:pt x="54" y="72"/>
                    <a:pt x="70" y="56"/>
                    <a:pt x="70" y="37"/>
                  </a:cubicBezTo>
                  <a:cubicBezTo>
                    <a:pt x="70" y="36"/>
                    <a:pt x="70" y="36"/>
                    <a:pt x="70" y="36"/>
                  </a:cubicBezTo>
                  <a:cubicBezTo>
                    <a:pt x="70" y="16"/>
                    <a:pt x="54" y="0"/>
                    <a:pt x="35" y="0"/>
                  </a:cubicBezTo>
                </a:path>
              </a:pathLst>
            </a:custGeom>
            <a:solidFill>
              <a:srgbClr val="2F6002"/>
            </a:solidFill>
            <a:ln>
              <a:solidFill>
                <a:srgbClr val="2F6002"/>
              </a:solidFill>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8145DFB3-1790-40F9-9220-DCDE0095C023}"/>
                </a:ext>
              </a:extLst>
            </p:cNvPr>
            <p:cNvSpPr>
              <a:spLocks/>
            </p:cNvSpPr>
            <p:nvPr/>
          </p:nvSpPr>
          <p:spPr bwMode="auto">
            <a:xfrm>
              <a:off x="6826251" y="2359025"/>
              <a:ext cx="173038" cy="176213"/>
            </a:xfrm>
            <a:custGeom>
              <a:avLst/>
              <a:gdLst>
                <a:gd name="T0" fmla="*/ 35 w 71"/>
                <a:gd name="T1" fmla="*/ 0 h 72"/>
                <a:gd name="T2" fmla="*/ 0 w 71"/>
                <a:gd name="T3" fmla="*/ 30 h 72"/>
                <a:gd name="T4" fmla="*/ 1 w 71"/>
                <a:gd name="T5" fmla="*/ 36 h 72"/>
                <a:gd name="T6" fmla="*/ 36 w 71"/>
                <a:gd name="T7" fmla="*/ 72 h 72"/>
                <a:gd name="T8" fmla="*/ 71 w 71"/>
                <a:gd name="T9" fmla="*/ 42 h 72"/>
                <a:gd name="T10" fmla="*/ 71 w 71"/>
                <a:gd name="T11" fmla="*/ 36 h 72"/>
                <a:gd name="T12" fmla="*/ 35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35" y="0"/>
                  </a:moveTo>
                  <a:cubicBezTo>
                    <a:pt x="18" y="0"/>
                    <a:pt x="3" y="13"/>
                    <a:pt x="0" y="30"/>
                  </a:cubicBezTo>
                  <a:cubicBezTo>
                    <a:pt x="0" y="32"/>
                    <a:pt x="1" y="34"/>
                    <a:pt x="1" y="36"/>
                  </a:cubicBezTo>
                  <a:cubicBezTo>
                    <a:pt x="1" y="56"/>
                    <a:pt x="16" y="72"/>
                    <a:pt x="36" y="72"/>
                  </a:cubicBezTo>
                  <a:cubicBezTo>
                    <a:pt x="53" y="72"/>
                    <a:pt x="68" y="59"/>
                    <a:pt x="71" y="42"/>
                  </a:cubicBezTo>
                  <a:cubicBezTo>
                    <a:pt x="71" y="40"/>
                    <a:pt x="71" y="38"/>
                    <a:pt x="71" y="36"/>
                  </a:cubicBezTo>
                  <a:cubicBezTo>
                    <a:pt x="71" y="16"/>
                    <a:pt x="55" y="0"/>
                    <a:pt x="35" y="0"/>
                  </a:cubicBezTo>
                </a:path>
              </a:pathLst>
            </a:custGeom>
            <a:solidFill>
              <a:srgbClr val="C50401"/>
            </a:solidFill>
            <a:ln>
              <a:solidFill>
                <a:srgbClr val="C5040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55593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399256" y="16635"/>
            <a:ext cx="8345488" cy="731837"/>
          </a:xfrm>
        </p:spPr>
        <p:txBody>
          <a:bodyPr/>
          <a:lstStyle/>
          <a:p>
            <a:pPr algn="ctr"/>
            <a:r>
              <a:rPr lang="en-US" b="1" dirty="0">
                <a:solidFill>
                  <a:schemeClr val="accent5">
                    <a:lumMod val="40000"/>
                    <a:lumOff val="60000"/>
                  </a:schemeClr>
                </a:solidFill>
                <a:latin typeface="Copperplate Gothic Bold" panose="020E0705020206020404" pitchFamily="34" charset="0"/>
              </a:rPr>
              <a:t>CASE STUDY</a:t>
            </a:r>
          </a:p>
        </p:txBody>
      </p:sp>
      <p:pic>
        <p:nvPicPr>
          <p:cNvPr id="2" name="Picture 1">
            <a:extLst>
              <a:ext uri="{FF2B5EF4-FFF2-40B4-BE49-F238E27FC236}">
                <a16:creationId xmlns:a16="http://schemas.microsoft.com/office/drawing/2014/main" id="{CD96F8AA-092C-4B0D-9F11-913CFAF44F7D}"/>
              </a:ext>
            </a:extLst>
          </p:cNvPr>
          <p:cNvPicPr>
            <a:picLocks noChangeAspect="1"/>
          </p:cNvPicPr>
          <p:nvPr/>
        </p:nvPicPr>
        <p:blipFill>
          <a:blip r:embed="rId2"/>
          <a:stretch>
            <a:fillRect/>
          </a:stretch>
        </p:blipFill>
        <p:spPr>
          <a:xfrm>
            <a:off x="1676400" y="646987"/>
            <a:ext cx="5791200" cy="2186887"/>
          </a:xfrm>
          <a:prstGeom prst="rect">
            <a:avLst/>
          </a:prstGeom>
        </p:spPr>
      </p:pic>
      <p:pic>
        <p:nvPicPr>
          <p:cNvPr id="3" name="Picture 2">
            <a:extLst>
              <a:ext uri="{FF2B5EF4-FFF2-40B4-BE49-F238E27FC236}">
                <a16:creationId xmlns:a16="http://schemas.microsoft.com/office/drawing/2014/main" id="{A18CA264-1E53-48D0-9960-946D54792715}"/>
              </a:ext>
            </a:extLst>
          </p:cNvPr>
          <p:cNvPicPr>
            <a:picLocks noChangeAspect="1"/>
          </p:cNvPicPr>
          <p:nvPr/>
        </p:nvPicPr>
        <p:blipFill>
          <a:blip r:embed="rId3"/>
          <a:stretch>
            <a:fillRect/>
          </a:stretch>
        </p:blipFill>
        <p:spPr>
          <a:xfrm>
            <a:off x="2077901" y="2895600"/>
            <a:ext cx="4988197" cy="1799914"/>
          </a:xfrm>
          <a:prstGeom prst="rect">
            <a:avLst/>
          </a:prstGeom>
        </p:spPr>
      </p:pic>
    </p:spTree>
    <p:extLst>
      <p:ext uri="{BB962C8B-B14F-4D97-AF65-F5344CB8AC3E}">
        <p14:creationId xmlns:p14="http://schemas.microsoft.com/office/powerpoint/2010/main" val="730916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E67A69-ABDE-4B64-B2B8-8DCA90AA8CC9}"/>
              </a:ext>
            </a:extLst>
          </p:cNvPr>
          <p:cNvSpPr/>
          <p:nvPr/>
        </p:nvSpPr>
        <p:spPr>
          <a:xfrm>
            <a:off x="2573213" y="86139"/>
            <a:ext cx="3692774" cy="400110"/>
          </a:xfrm>
          <a:prstGeom prst="rect">
            <a:avLst/>
          </a:prstGeom>
          <a:noFill/>
        </p:spPr>
        <p:txBody>
          <a:bodyPr wrap="squar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Evidences</a:t>
            </a:r>
          </a:p>
        </p:txBody>
      </p:sp>
      <p:pic>
        <p:nvPicPr>
          <p:cNvPr id="5" name="Picture 4">
            <a:extLst>
              <a:ext uri="{FF2B5EF4-FFF2-40B4-BE49-F238E27FC236}">
                <a16:creationId xmlns:a16="http://schemas.microsoft.com/office/drawing/2014/main" id="{0441EA33-915F-45E5-A0DF-CD3E1058BE2B}"/>
              </a:ext>
            </a:extLst>
          </p:cNvPr>
          <p:cNvPicPr>
            <a:picLocks noChangeAspect="1"/>
          </p:cNvPicPr>
          <p:nvPr/>
        </p:nvPicPr>
        <p:blipFill>
          <a:blip r:embed="rId2"/>
          <a:stretch>
            <a:fillRect/>
          </a:stretch>
        </p:blipFill>
        <p:spPr>
          <a:xfrm>
            <a:off x="437321" y="591060"/>
            <a:ext cx="3154432" cy="3961380"/>
          </a:xfrm>
          <a:prstGeom prst="rect">
            <a:avLst/>
          </a:prstGeom>
        </p:spPr>
      </p:pic>
      <p:pic>
        <p:nvPicPr>
          <p:cNvPr id="6" name="Picture 5">
            <a:extLst>
              <a:ext uri="{FF2B5EF4-FFF2-40B4-BE49-F238E27FC236}">
                <a16:creationId xmlns:a16="http://schemas.microsoft.com/office/drawing/2014/main" id="{BD8E1F25-C39D-423F-A2A6-00A3D65F835B}"/>
              </a:ext>
            </a:extLst>
          </p:cNvPr>
          <p:cNvPicPr>
            <a:picLocks noChangeAspect="1"/>
          </p:cNvPicPr>
          <p:nvPr/>
        </p:nvPicPr>
        <p:blipFill>
          <a:blip r:embed="rId3"/>
          <a:stretch>
            <a:fillRect/>
          </a:stretch>
        </p:blipFill>
        <p:spPr>
          <a:xfrm>
            <a:off x="4697896" y="651013"/>
            <a:ext cx="3645272" cy="3901427"/>
          </a:xfrm>
          <a:prstGeom prst="rect">
            <a:avLst/>
          </a:prstGeom>
        </p:spPr>
      </p:pic>
    </p:spTree>
    <p:extLst>
      <p:ext uri="{BB962C8B-B14F-4D97-AF65-F5344CB8AC3E}">
        <p14:creationId xmlns:p14="http://schemas.microsoft.com/office/powerpoint/2010/main" val="135656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3611662" y="59635"/>
            <a:ext cx="2259051" cy="390663"/>
          </a:xfrm>
        </p:spPr>
        <p:txBody>
          <a:bodyPr/>
          <a:lstStyle/>
          <a:p>
            <a:pPr algn="ctr"/>
            <a:r>
              <a:rPr lang="en-US" sz="2000" b="1" dirty="0">
                <a:ln w="22225">
                  <a:solidFill>
                    <a:schemeClr val="accent2"/>
                  </a:solidFill>
                  <a:prstDash val="solid"/>
                </a:ln>
                <a:solidFill>
                  <a:schemeClr val="accent2">
                    <a:lumMod val="40000"/>
                    <a:lumOff val="60000"/>
                  </a:schemeClr>
                </a:solidFill>
              </a:rPr>
              <a:t>Evidences</a:t>
            </a:r>
          </a:p>
        </p:txBody>
      </p:sp>
      <p:pic>
        <p:nvPicPr>
          <p:cNvPr id="2" name="Picture 1">
            <a:extLst>
              <a:ext uri="{FF2B5EF4-FFF2-40B4-BE49-F238E27FC236}">
                <a16:creationId xmlns:a16="http://schemas.microsoft.com/office/drawing/2014/main" id="{F36ACC98-F3AC-40E8-96BC-E6B5D642A645}"/>
              </a:ext>
            </a:extLst>
          </p:cNvPr>
          <p:cNvPicPr>
            <a:picLocks noChangeAspect="1"/>
          </p:cNvPicPr>
          <p:nvPr/>
        </p:nvPicPr>
        <p:blipFill>
          <a:blip r:embed="rId2"/>
          <a:stretch>
            <a:fillRect/>
          </a:stretch>
        </p:blipFill>
        <p:spPr>
          <a:xfrm>
            <a:off x="350228" y="616226"/>
            <a:ext cx="4840564" cy="1217108"/>
          </a:xfrm>
          <a:prstGeom prst="rect">
            <a:avLst/>
          </a:prstGeom>
        </p:spPr>
      </p:pic>
      <p:pic>
        <p:nvPicPr>
          <p:cNvPr id="3" name="Picture 2">
            <a:extLst>
              <a:ext uri="{FF2B5EF4-FFF2-40B4-BE49-F238E27FC236}">
                <a16:creationId xmlns:a16="http://schemas.microsoft.com/office/drawing/2014/main" id="{ABD34AD0-7390-4B43-9B13-2994A32D44B4}"/>
              </a:ext>
            </a:extLst>
          </p:cNvPr>
          <p:cNvPicPr>
            <a:picLocks noChangeAspect="1"/>
          </p:cNvPicPr>
          <p:nvPr/>
        </p:nvPicPr>
        <p:blipFill>
          <a:blip r:embed="rId3"/>
          <a:stretch>
            <a:fillRect/>
          </a:stretch>
        </p:blipFill>
        <p:spPr>
          <a:xfrm>
            <a:off x="479436" y="1997830"/>
            <a:ext cx="3833751" cy="2684167"/>
          </a:xfrm>
          <a:prstGeom prst="rect">
            <a:avLst/>
          </a:prstGeom>
        </p:spPr>
      </p:pic>
      <p:pic>
        <p:nvPicPr>
          <p:cNvPr id="5" name="Picture 4">
            <a:extLst>
              <a:ext uri="{FF2B5EF4-FFF2-40B4-BE49-F238E27FC236}">
                <a16:creationId xmlns:a16="http://schemas.microsoft.com/office/drawing/2014/main" id="{066E6F1C-7467-4A61-8F67-4663D5C6BAA9}"/>
              </a:ext>
            </a:extLst>
          </p:cNvPr>
          <p:cNvPicPr>
            <a:picLocks noChangeAspect="1"/>
          </p:cNvPicPr>
          <p:nvPr/>
        </p:nvPicPr>
        <p:blipFill>
          <a:blip r:embed="rId4"/>
          <a:stretch>
            <a:fillRect/>
          </a:stretch>
        </p:blipFill>
        <p:spPr>
          <a:xfrm>
            <a:off x="5459896" y="697457"/>
            <a:ext cx="3433824" cy="1054645"/>
          </a:xfrm>
          <a:prstGeom prst="rect">
            <a:avLst/>
          </a:prstGeom>
        </p:spPr>
      </p:pic>
      <p:pic>
        <p:nvPicPr>
          <p:cNvPr id="6" name="Picture 5">
            <a:extLst>
              <a:ext uri="{FF2B5EF4-FFF2-40B4-BE49-F238E27FC236}">
                <a16:creationId xmlns:a16="http://schemas.microsoft.com/office/drawing/2014/main" id="{A33B6ADA-C524-4A59-9E02-A886E4B6F126}"/>
              </a:ext>
            </a:extLst>
          </p:cNvPr>
          <p:cNvPicPr>
            <a:picLocks noChangeAspect="1"/>
          </p:cNvPicPr>
          <p:nvPr/>
        </p:nvPicPr>
        <p:blipFill>
          <a:blip r:embed="rId5"/>
          <a:stretch>
            <a:fillRect/>
          </a:stretch>
        </p:blipFill>
        <p:spPr>
          <a:xfrm>
            <a:off x="4492487" y="2080493"/>
            <a:ext cx="4572000" cy="1630116"/>
          </a:xfrm>
          <a:prstGeom prst="rect">
            <a:avLst/>
          </a:prstGeom>
        </p:spPr>
      </p:pic>
    </p:spTree>
    <p:extLst>
      <p:ext uri="{BB962C8B-B14F-4D97-AF65-F5344CB8AC3E}">
        <p14:creationId xmlns:p14="http://schemas.microsoft.com/office/powerpoint/2010/main" val="1411268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3628628" y="3383"/>
            <a:ext cx="1886744" cy="486947"/>
          </a:xfrm>
        </p:spPr>
        <p:txBody>
          <a:bodyPr/>
          <a:lstStyle/>
          <a:p>
            <a:pPr algn="ctr"/>
            <a:r>
              <a:rPr lang="en-US" sz="2000" b="1" dirty="0">
                <a:ln w="22225">
                  <a:solidFill>
                    <a:schemeClr val="accent2"/>
                  </a:solidFill>
                  <a:prstDash val="solid"/>
                </a:ln>
                <a:solidFill>
                  <a:schemeClr val="accent2">
                    <a:lumMod val="40000"/>
                    <a:lumOff val="60000"/>
                  </a:schemeClr>
                </a:solidFill>
              </a:rPr>
              <a:t>Evidences</a:t>
            </a:r>
            <a:endParaRPr lang="en-US" sz="2000" b="1" dirty="0">
              <a:solidFill>
                <a:schemeClr val="accent5">
                  <a:lumMod val="40000"/>
                  <a:lumOff val="60000"/>
                </a:schemeClr>
              </a:solidFill>
              <a:latin typeface="Copperplate Gothic Bold" panose="020E0705020206020404" pitchFamily="34" charset="0"/>
            </a:endParaRPr>
          </a:p>
        </p:txBody>
      </p:sp>
      <p:pic>
        <p:nvPicPr>
          <p:cNvPr id="2" name="Picture 1">
            <a:extLst>
              <a:ext uri="{FF2B5EF4-FFF2-40B4-BE49-F238E27FC236}">
                <a16:creationId xmlns:a16="http://schemas.microsoft.com/office/drawing/2014/main" id="{EDAF37BF-4826-4767-B85C-87EC756AA1F6}"/>
              </a:ext>
            </a:extLst>
          </p:cNvPr>
          <p:cNvPicPr>
            <a:picLocks noChangeAspect="1"/>
          </p:cNvPicPr>
          <p:nvPr/>
        </p:nvPicPr>
        <p:blipFill>
          <a:blip r:embed="rId2"/>
          <a:stretch>
            <a:fillRect/>
          </a:stretch>
        </p:blipFill>
        <p:spPr>
          <a:xfrm>
            <a:off x="337931" y="1139678"/>
            <a:ext cx="3797990" cy="3032549"/>
          </a:xfrm>
          <a:prstGeom prst="rect">
            <a:avLst/>
          </a:prstGeom>
        </p:spPr>
      </p:pic>
      <p:sp>
        <p:nvSpPr>
          <p:cNvPr id="5" name="TextBox 4">
            <a:extLst>
              <a:ext uri="{FF2B5EF4-FFF2-40B4-BE49-F238E27FC236}">
                <a16:creationId xmlns:a16="http://schemas.microsoft.com/office/drawing/2014/main" id="{ABA846A9-431A-4D46-A3DD-1DE736E0125C}"/>
              </a:ext>
            </a:extLst>
          </p:cNvPr>
          <p:cNvSpPr txBox="1"/>
          <p:nvPr/>
        </p:nvSpPr>
        <p:spPr>
          <a:xfrm>
            <a:off x="938212" y="466415"/>
            <a:ext cx="2597427" cy="369332"/>
          </a:xfrm>
          <a:prstGeom prst="rect">
            <a:avLst/>
          </a:prstGeom>
          <a:noFill/>
        </p:spPr>
        <p:txBody>
          <a:bodyPr wrap="square" rtlCol="0">
            <a:spAutoFit/>
          </a:bodyPr>
          <a:lstStyle/>
          <a:p>
            <a:r>
              <a:rPr lang="en-US" dirty="0">
                <a:latin typeface="+mn-lt"/>
              </a:rPr>
              <a:t>The illogical Game</a:t>
            </a:r>
          </a:p>
        </p:txBody>
      </p:sp>
      <p:pic>
        <p:nvPicPr>
          <p:cNvPr id="6" name="Picture 5">
            <a:extLst>
              <a:ext uri="{FF2B5EF4-FFF2-40B4-BE49-F238E27FC236}">
                <a16:creationId xmlns:a16="http://schemas.microsoft.com/office/drawing/2014/main" id="{B1815893-5637-4D48-9899-4A22ADB31536}"/>
              </a:ext>
            </a:extLst>
          </p:cNvPr>
          <p:cNvPicPr>
            <a:picLocks noChangeAspect="1"/>
          </p:cNvPicPr>
          <p:nvPr/>
        </p:nvPicPr>
        <p:blipFill>
          <a:blip r:embed="rId3"/>
          <a:stretch>
            <a:fillRect/>
          </a:stretch>
        </p:blipFill>
        <p:spPr>
          <a:xfrm>
            <a:off x="4572000" y="651081"/>
            <a:ext cx="1749595" cy="2719788"/>
          </a:xfrm>
          <a:prstGeom prst="rect">
            <a:avLst/>
          </a:prstGeom>
        </p:spPr>
      </p:pic>
      <p:pic>
        <p:nvPicPr>
          <p:cNvPr id="7" name="Picture 6">
            <a:extLst>
              <a:ext uri="{FF2B5EF4-FFF2-40B4-BE49-F238E27FC236}">
                <a16:creationId xmlns:a16="http://schemas.microsoft.com/office/drawing/2014/main" id="{9AD42DE1-CF41-4445-8190-A1AB042655C4}"/>
              </a:ext>
            </a:extLst>
          </p:cNvPr>
          <p:cNvPicPr>
            <a:picLocks noChangeAspect="1"/>
          </p:cNvPicPr>
          <p:nvPr/>
        </p:nvPicPr>
        <p:blipFill>
          <a:blip r:embed="rId4"/>
          <a:stretch>
            <a:fillRect/>
          </a:stretch>
        </p:blipFill>
        <p:spPr>
          <a:xfrm>
            <a:off x="6780827" y="651082"/>
            <a:ext cx="1702503" cy="2719788"/>
          </a:xfrm>
          <a:prstGeom prst="rect">
            <a:avLst/>
          </a:prstGeom>
        </p:spPr>
      </p:pic>
      <p:pic>
        <p:nvPicPr>
          <p:cNvPr id="8" name="Picture 7">
            <a:extLst>
              <a:ext uri="{FF2B5EF4-FFF2-40B4-BE49-F238E27FC236}">
                <a16:creationId xmlns:a16="http://schemas.microsoft.com/office/drawing/2014/main" id="{6BAC7E3C-CBB4-41F2-8CC5-6CD1841D43C1}"/>
              </a:ext>
            </a:extLst>
          </p:cNvPr>
          <p:cNvPicPr>
            <a:picLocks noChangeAspect="1"/>
          </p:cNvPicPr>
          <p:nvPr/>
        </p:nvPicPr>
        <p:blipFill>
          <a:blip r:embed="rId5"/>
          <a:stretch>
            <a:fillRect/>
          </a:stretch>
        </p:blipFill>
        <p:spPr>
          <a:xfrm>
            <a:off x="4572000" y="3496920"/>
            <a:ext cx="3797990" cy="995498"/>
          </a:xfrm>
          <a:prstGeom prst="rect">
            <a:avLst/>
          </a:prstGeom>
        </p:spPr>
      </p:pic>
    </p:spTree>
    <p:extLst>
      <p:ext uri="{BB962C8B-B14F-4D97-AF65-F5344CB8AC3E}">
        <p14:creationId xmlns:p14="http://schemas.microsoft.com/office/powerpoint/2010/main" val="2721725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482699" y="1188"/>
            <a:ext cx="8345488" cy="731837"/>
          </a:xfrm>
        </p:spPr>
        <p:txBody>
          <a:bodyPr/>
          <a:lstStyle/>
          <a:p>
            <a:pPr algn="ctr"/>
            <a:r>
              <a:rPr lang="en-US" sz="1800" b="1" dirty="0">
                <a:solidFill>
                  <a:schemeClr val="accent5">
                    <a:lumMod val="40000"/>
                    <a:lumOff val="60000"/>
                  </a:schemeClr>
                </a:solidFill>
                <a:latin typeface="Copperplate Gothic Bold" panose="020E0705020206020404" pitchFamily="34" charset="0"/>
              </a:rPr>
              <a:t>Contradiction</a:t>
            </a:r>
          </a:p>
        </p:txBody>
      </p:sp>
      <p:sp>
        <p:nvSpPr>
          <p:cNvPr id="5" name="TextBox 4">
            <a:extLst>
              <a:ext uri="{FF2B5EF4-FFF2-40B4-BE49-F238E27FC236}">
                <a16:creationId xmlns:a16="http://schemas.microsoft.com/office/drawing/2014/main" id="{F7010B20-438C-4461-9EDE-E60001141AD0}"/>
              </a:ext>
            </a:extLst>
          </p:cNvPr>
          <p:cNvSpPr txBox="1"/>
          <p:nvPr/>
        </p:nvSpPr>
        <p:spPr>
          <a:xfrm>
            <a:off x="5738190" y="1002084"/>
            <a:ext cx="3316973" cy="938719"/>
          </a:xfrm>
          <a:prstGeom prst="rect">
            <a:avLst/>
          </a:prstGeom>
          <a:noFill/>
        </p:spPr>
        <p:txBody>
          <a:bodyPr wrap="square">
            <a:spAutoFit/>
          </a:bodyPr>
          <a:lstStyle/>
          <a:p>
            <a:r>
              <a:rPr lang="en-US" sz="1100" dirty="0"/>
              <a:t>They make everything look so legit.. they have presence in India since 2018 which is, once again, a false claim! As per “</a:t>
            </a:r>
            <a:r>
              <a:rPr lang="en-US" sz="1100" dirty="0" err="1"/>
              <a:t>whois</a:t>
            </a:r>
            <a:r>
              <a:rPr lang="en-US" sz="1100" dirty="0"/>
              <a:t>” records, this domain was registered in the month of May 2020 – so just couple months ago</a:t>
            </a:r>
          </a:p>
        </p:txBody>
      </p:sp>
      <p:pic>
        <p:nvPicPr>
          <p:cNvPr id="3" name="Picture 2">
            <a:extLst>
              <a:ext uri="{FF2B5EF4-FFF2-40B4-BE49-F238E27FC236}">
                <a16:creationId xmlns:a16="http://schemas.microsoft.com/office/drawing/2014/main" id="{1E7B5ABB-6466-44C8-93F3-3628DD3E91A6}"/>
              </a:ext>
            </a:extLst>
          </p:cNvPr>
          <p:cNvPicPr>
            <a:picLocks noChangeAspect="1"/>
          </p:cNvPicPr>
          <p:nvPr/>
        </p:nvPicPr>
        <p:blipFill>
          <a:blip r:embed="rId2"/>
          <a:stretch>
            <a:fillRect/>
          </a:stretch>
        </p:blipFill>
        <p:spPr>
          <a:xfrm>
            <a:off x="159026" y="1021190"/>
            <a:ext cx="5042452" cy="3488308"/>
          </a:xfrm>
          <a:prstGeom prst="rect">
            <a:avLst/>
          </a:prstGeom>
        </p:spPr>
      </p:pic>
      <p:pic>
        <p:nvPicPr>
          <p:cNvPr id="6" name="Picture 5">
            <a:extLst>
              <a:ext uri="{FF2B5EF4-FFF2-40B4-BE49-F238E27FC236}">
                <a16:creationId xmlns:a16="http://schemas.microsoft.com/office/drawing/2014/main" id="{84FBDE66-BC00-4B0F-9348-8E77AE1AACC2}"/>
              </a:ext>
            </a:extLst>
          </p:cNvPr>
          <p:cNvPicPr>
            <a:picLocks noChangeAspect="1"/>
          </p:cNvPicPr>
          <p:nvPr/>
        </p:nvPicPr>
        <p:blipFill>
          <a:blip r:embed="rId3"/>
          <a:stretch>
            <a:fillRect/>
          </a:stretch>
        </p:blipFill>
        <p:spPr>
          <a:xfrm>
            <a:off x="5738190" y="1940803"/>
            <a:ext cx="2878621" cy="2896240"/>
          </a:xfrm>
          <a:prstGeom prst="rect">
            <a:avLst/>
          </a:prstGeom>
        </p:spPr>
      </p:pic>
    </p:spTree>
    <p:extLst>
      <p:ext uri="{BB962C8B-B14F-4D97-AF65-F5344CB8AC3E}">
        <p14:creationId xmlns:p14="http://schemas.microsoft.com/office/powerpoint/2010/main" val="2576503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1F95C-7117-4CA1-856E-14B27C5481FB}"/>
              </a:ext>
            </a:extLst>
          </p:cNvPr>
          <p:cNvSpPr>
            <a:spLocks noGrp="1"/>
          </p:cNvSpPr>
          <p:nvPr>
            <p:ph type="title"/>
          </p:nvPr>
        </p:nvSpPr>
        <p:spPr>
          <a:xfrm>
            <a:off x="4030117" y="124343"/>
            <a:ext cx="1550060" cy="433939"/>
          </a:xfrm>
        </p:spPr>
        <p:txBody>
          <a:bodyPr/>
          <a:lstStyle/>
          <a:p>
            <a:pPr algn="ctr"/>
            <a:r>
              <a:rPr lang="en-US" sz="2000" b="1" dirty="0">
                <a:ln w="22225">
                  <a:solidFill>
                    <a:schemeClr val="accent2"/>
                  </a:solidFill>
                  <a:prstDash val="solid"/>
                </a:ln>
                <a:solidFill>
                  <a:schemeClr val="accent2">
                    <a:lumMod val="40000"/>
                    <a:lumOff val="60000"/>
                  </a:schemeClr>
                </a:solidFill>
              </a:rPr>
              <a:t>Evidences</a:t>
            </a:r>
            <a:endParaRPr lang="en-US" sz="2000" b="1" dirty="0">
              <a:solidFill>
                <a:schemeClr val="accent5">
                  <a:lumMod val="40000"/>
                  <a:lumOff val="60000"/>
                </a:schemeClr>
              </a:solidFill>
              <a:latin typeface="Copperplate Gothic Bold" panose="020E0705020206020404" pitchFamily="34" charset="0"/>
            </a:endParaRPr>
          </a:p>
        </p:txBody>
      </p:sp>
      <p:pic>
        <p:nvPicPr>
          <p:cNvPr id="2" name="Picture 1">
            <a:extLst>
              <a:ext uri="{FF2B5EF4-FFF2-40B4-BE49-F238E27FC236}">
                <a16:creationId xmlns:a16="http://schemas.microsoft.com/office/drawing/2014/main" id="{C149EDEF-BE62-4158-8E6F-6898C1BC0A14}"/>
              </a:ext>
            </a:extLst>
          </p:cNvPr>
          <p:cNvPicPr>
            <a:picLocks noChangeAspect="1"/>
          </p:cNvPicPr>
          <p:nvPr/>
        </p:nvPicPr>
        <p:blipFill>
          <a:blip r:embed="rId2"/>
          <a:stretch>
            <a:fillRect/>
          </a:stretch>
        </p:blipFill>
        <p:spPr>
          <a:xfrm>
            <a:off x="351627" y="1113384"/>
            <a:ext cx="4367381" cy="2916731"/>
          </a:xfrm>
          <a:prstGeom prst="rect">
            <a:avLst/>
          </a:prstGeom>
        </p:spPr>
      </p:pic>
      <p:sp>
        <p:nvSpPr>
          <p:cNvPr id="5" name="TextBox 4">
            <a:extLst>
              <a:ext uri="{FF2B5EF4-FFF2-40B4-BE49-F238E27FC236}">
                <a16:creationId xmlns:a16="http://schemas.microsoft.com/office/drawing/2014/main" id="{B6E49E3C-F4D2-4B9A-A49D-D96CE269F5EA}"/>
              </a:ext>
            </a:extLst>
          </p:cNvPr>
          <p:cNvSpPr txBox="1"/>
          <p:nvPr/>
        </p:nvSpPr>
        <p:spPr>
          <a:xfrm>
            <a:off x="5155096" y="1122100"/>
            <a:ext cx="3419061" cy="1107996"/>
          </a:xfrm>
          <a:prstGeom prst="rect">
            <a:avLst/>
          </a:prstGeom>
          <a:noFill/>
        </p:spPr>
        <p:txBody>
          <a:bodyPr wrap="square">
            <a:spAutoFit/>
          </a:bodyPr>
          <a:lstStyle/>
          <a:p>
            <a:r>
              <a:rPr lang="en-US" sz="1100" dirty="0"/>
              <a:t>Most of the people who are posting YouTube videos on this topic, are either new or have been inactive in YouTube for at least a year! They started posting only these contents recently, which means that they all are getting suggested to post videos and promote this site on social media platforms!</a:t>
            </a:r>
          </a:p>
        </p:txBody>
      </p:sp>
      <p:pic>
        <p:nvPicPr>
          <p:cNvPr id="6" name="Picture 5">
            <a:extLst>
              <a:ext uri="{FF2B5EF4-FFF2-40B4-BE49-F238E27FC236}">
                <a16:creationId xmlns:a16="http://schemas.microsoft.com/office/drawing/2014/main" id="{D73B0250-46EF-4822-935C-4B24D03DCE5F}"/>
              </a:ext>
            </a:extLst>
          </p:cNvPr>
          <p:cNvPicPr>
            <a:picLocks noChangeAspect="1"/>
          </p:cNvPicPr>
          <p:nvPr/>
        </p:nvPicPr>
        <p:blipFill>
          <a:blip r:embed="rId3"/>
          <a:stretch>
            <a:fillRect/>
          </a:stretch>
        </p:blipFill>
        <p:spPr>
          <a:xfrm>
            <a:off x="5459895" y="2342114"/>
            <a:ext cx="2623930" cy="2357437"/>
          </a:xfrm>
          <a:prstGeom prst="rect">
            <a:avLst/>
          </a:prstGeom>
        </p:spPr>
      </p:pic>
    </p:spTree>
    <p:extLst>
      <p:ext uri="{BB962C8B-B14F-4D97-AF65-F5344CB8AC3E}">
        <p14:creationId xmlns:p14="http://schemas.microsoft.com/office/powerpoint/2010/main" val="1008752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A5F2259-8D02-4995-B038-913B461EFD43}"/>
              </a:ext>
            </a:extLst>
          </p:cNvPr>
          <p:cNvSpPr txBox="1">
            <a:spLocks/>
          </p:cNvSpPr>
          <p:nvPr/>
        </p:nvSpPr>
        <p:spPr bwMode="auto">
          <a:xfrm>
            <a:off x="1172818" y="166136"/>
            <a:ext cx="3214664" cy="43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US" sz="2000" b="1" dirty="0">
                <a:ln w="22225">
                  <a:solidFill>
                    <a:schemeClr val="accent2"/>
                  </a:solidFill>
                  <a:prstDash val="solid"/>
                </a:ln>
                <a:solidFill>
                  <a:schemeClr val="accent2">
                    <a:lumMod val="40000"/>
                    <a:lumOff val="60000"/>
                  </a:schemeClr>
                </a:solidFill>
              </a:rPr>
              <a:t>Decompiled APK</a:t>
            </a:r>
            <a:endParaRPr lang="en-US" sz="2000" b="1" dirty="0">
              <a:solidFill>
                <a:schemeClr val="accent5">
                  <a:lumMod val="40000"/>
                  <a:lumOff val="60000"/>
                </a:schemeClr>
              </a:solidFill>
              <a:latin typeface="Copperplate Gothic Bold" panose="020E0705020206020404" pitchFamily="34" charset="0"/>
            </a:endParaRPr>
          </a:p>
        </p:txBody>
      </p:sp>
      <p:sp>
        <p:nvSpPr>
          <p:cNvPr id="6" name="TextBox 5">
            <a:extLst>
              <a:ext uri="{FF2B5EF4-FFF2-40B4-BE49-F238E27FC236}">
                <a16:creationId xmlns:a16="http://schemas.microsoft.com/office/drawing/2014/main" id="{83092AA5-3F3A-48A3-8A68-C8E7AE0C5E81}"/>
              </a:ext>
            </a:extLst>
          </p:cNvPr>
          <p:cNvSpPr txBox="1"/>
          <p:nvPr/>
        </p:nvSpPr>
        <p:spPr>
          <a:xfrm>
            <a:off x="7666383" y="558282"/>
            <a:ext cx="1252330" cy="2492990"/>
          </a:xfrm>
          <a:prstGeom prst="rect">
            <a:avLst/>
          </a:prstGeom>
          <a:noFill/>
        </p:spPr>
        <p:txBody>
          <a:bodyPr wrap="square">
            <a:spAutoFit/>
          </a:bodyPr>
          <a:lstStyle/>
          <a:p>
            <a:r>
              <a:rPr lang="en-US" sz="1200" dirty="0"/>
              <a:t>Now, coming to their Android app, you need to download the APK directly from their site – none of these available APK are published onto the Google </a:t>
            </a:r>
            <a:r>
              <a:rPr lang="en-US" sz="1200" dirty="0" err="1"/>
              <a:t>Playstore</a:t>
            </a:r>
            <a:r>
              <a:rPr lang="en-US" sz="1200" dirty="0"/>
              <a:t>..</a:t>
            </a:r>
          </a:p>
        </p:txBody>
      </p:sp>
      <p:pic>
        <p:nvPicPr>
          <p:cNvPr id="7" name="Picture 6">
            <a:extLst>
              <a:ext uri="{FF2B5EF4-FFF2-40B4-BE49-F238E27FC236}">
                <a16:creationId xmlns:a16="http://schemas.microsoft.com/office/drawing/2014/main" id="{C2A7633C-61D2-47CB-8B25-7B8F8EF2BB9B}"/>
              </a:ext>
            </a:extLst>
          </p:cNvPr>
          <p:cNvPicPr>
            <a:picLocks noChangeAspect="1"/>
          </p:cNvPicPr>
          <p:nvPr/>
        </p:nvPicPr>
        <p:blipFill>
          <a:blip r:embed="rId2"/>
          <a:stretch>
            <a:fillRect/>
          </a:stretch>
        </p:blipFill>
        <p:spPr>
          <a:xfrm>
            <a:off x="225287" y="628132"/>
            <a:ext cx="7219950" cy="4391025"/>
          </a:xfrm>
          <a:prstGeom prst="rect">
            <a:avLst/>
          </a:prstGeom>
        </p:spPr>
      </p:pic>
    </p:spTree>
    <p:extLst>
      <p:ext uri="{BB962C8B-B14F-4D97-AF65-F5344CB8AC3E}">
        <p14:creationId xmlns:p14="http://schemas.microsoft.com/office/powerpoint/2010/main" val="2414253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EB9121-A0B9-4DE5-9D48-791239D73882}"/>
              </a:ext>
            </a:extLst>
          </p:cNvPr>
          <p:cNvPicPr>
            <a:picLocks noChangeAspect="1"/>
          </p:cNvPicPr>
          <p:nvPr/>
        </p:nvPicPr>
        <p:blipFill>
          <a:blip r:embed="rId2"/>
          <a:stretch>
            <a:fillRect/>
          </a:stretch>
        </p:blipFill>
        <p:spPr>
          <a:xfrm>
            <a:off x="233814" y="477217"/>
            <a:ext cx="7167526" cy="2166592"/>
          </a:xfrm>
          <a:prstGeom prst="rect">
            <a:avLst/>
          </a:prstGeom>
        </p:spPr>
      </p:pic>
      <p:sp>
        <p:nvSpPr>
          <p:cNvPr id="6" name="Title 3">
            <a:extLst>
              <a:ext uri="{FF2B5EF4-FFF2-40B4-BE49-F238E27FC236}">
                <a16:creationId xmlns:a16="http://schemas.microsoft.com/office/drawing/2014/main" id="{40C9036E-676A-4EBD-A14E-9AFB4167A99D}"/>
              </a:ext>
            </a:extLst>
          </p:cNvPr>
          <p:cNvSpPr>
            <a:spLocks noGrp="1"/>
          </p:cNvSpPr>
          <p:nvPr>
            <p:ph type="title"/>
          </p:nvPr>
        </p:nvSpPr>
        <p:spPr>
          <a:xfrm>
            <a:off x="3890969" y="96286"/>
            <a:ext cx="1550060" cy="433939"/>
          </a:xfrm>
        </p:spPr>
        <p:txBody>
          <a:bodyPr/>
          <a:lstStyle/>
          <a:p>
            <a:pPr algn="ctr"/>
            <a:r>
              <a:rPr lang="en-US" sz="2000" b="1" dirty="0">
                <a:ln w="22225">
                  <a:solidFill>
                    <a:schemeClr val="accent2"/>
                  </a:solidFill>
                  <a:prstDash val="solid"/>
                </a:ln>
                <a:solidFill>
                  <a:schemeClr val="accent2">
                    <a:lumMod val="40000"/>
                    <a:lumOff val="60000"/>
                  </a:schemeClr>
                </a:solidFill>
              </a:rPr>
              <a:t>Evidences</a:t>
            </a:r>
            <a:endParaRPr lang="en-US" sz="2000" b="1" dirty="0">
              <a:solidFill>
                <a:schemeClr val="accent5">
                  <a:lumMod val="40000"/>
                  <a:lumOff val="60000"/>
                </a:schemeClr>
              </a:solidFill>
              <a:latin typeface="Copperplate Gothic Bold" panose="020E0705020206020404" pitchFamily="34" charset="0"/>
            </a:endParaRPr>
          </a:p>
        </p:txBody>
      </p:sp>
      <p:pic>
        <p:nvPicPr>
          <p:cNvPr id="7" name="Picture 6">
            <a:extLst>
              <a:ext uri="{FF2B5EF4-FFF2-40B4-BE49-F238E27FC236}">
                <a16:creationId xmlns:a16="http://schemas.microsoft.com/office/drawing/2014/main" id="{11AB8B06-746D-477C-8A3B-F5EE8ADC45AC}"/>
              </a:ext>
            </a:extLst>
          </p:cNvPr>
          <p:cNvPicPr>
            <a:picLocks noChangeAspect="1"/>
          </p:cNvPicPr>
          <p:nvPr/>
        </p:nvPicPr>
        <p:blipFill>
          <a:blip r:embed="rId3"/>
          <a:stretch>
            <a:fillRect/>
          </a:stretch>
        </p:blipFill>
        <p:spPr>
          <a:xfrm>
            <a:off x="233813" y="2696817"/>
            <a:ext cx="7167528" cy="2446683"/>
          </a:xfrm>
          <a:prstGeom prst="rect">
            <a:avLst/>
          </a:prstGeom>
        </p:spPr>
      </p:pic>
      <p:sp>
        <p:nvSpPr>
          <p:cNvPr id="9" name="TextBox 8">
            <a:extLst>
              <a:ext uri="{FF2B5EF4-FFF2-40B4-BE49-F238E27FC236}">
                <a16:creationId xmlns:a16="http://schemas.microsoft.com/office/drawing/2014/main" id="{AFD77D0D-AC16-425B-AD09-9149E0B4C95C}"/>
              </a:ext>
            </a:extLst>
          </p:cNvPr>
          <p:cNvSpPr txBox="1"/>
          <p:nvPr/>
        </p:nvSpPr>
        <p:spPr>
          <a:xfrm>
            <a:off x="7533861" y="695739"/>
            <a:ext cx="1278835" cy="1785104"/>
          </a:xfrm>
          <a:prstGeom prst="rect">
            <a:avLst/>
          </a:prstGeom>
          <a:noFill/>
        </p:spPr>
        <p:txBody>
          <a:bodyPr wrap="square">
            <a:spAutoFit/>
          </a:bodyPr>
          <a:lstStyle/>
          <a:p>
            <a:r>
              <a:rPr lang="en-US" sz="1100" dirty="0"/>
              <a:t>Even the APK app’s contents remain the same, just the package’s name, URL endpoints, and the logo change based on the domain the app is linked to.</a:t>
            </a:r>
          </a:p>
        </p:txBody>
      </p:sp>
      <p:sp>
        <p:nvSpPr>
          <p:cNvPr id="11" name="TextBox 10">
            <a:extLst>
              <a:ext uri="{FF2B5EF4-FFF2-40B4-BE49-F238E27FC236}">
                <a16:creationId xmlns:a16="http://schemas.microsoft.com/office/drawing/2014/main" id="{92796C18-6828-42FC-BCD4-2EB26A36709E}"/>
              </a:ext>
            </a:extLst>
          </p:cNvPr>
          <p:cNvSpPr txBox="1"/>
          <p:nvPr/>
        </p:nvSpPr>
        <p:spPr>
          <a:xfrm>
            <a:off x="7533861" y="3145821"/>
            <a:ext cx="1524000" cy="769441"/>
          </a:xfrm>
          <a:prstGeom prst="rect">
            <a:avLst/>
          </a:prstGeom>
          <a:noFill/>
        </p:spPr>
        <p:txBody>
          <a:bodyPr wrap="square">
            <a:spAutoFit/>
          </a:bodyPr>
          <a:lstStyle/>
          <a:p>
            <a:r>
              <a:rPr lang="en-US" sz="1100" dirty="0"/>
              <a:t>Code base reveals multiple links pointing to Chinese hostnames .</a:t>
            </a:r>
            <a:r>
              <a:rPr lang="en-US" sz="1100" dirty="0" err="1"/>
              <a:t>cn</a:t>
            </a:r>
            <a:endParaRPr lang="en-US" sz="1100" dirty="0"/>
          </a:p>
        </p:txBody>
      </p:sp>
    </p:spTree>
    <p:extLst>
      <p:ext uri="{BB962C8B-B14F-4D97-AF65-F5344CB8AC3E}">
        <p14:creationId xmlns:p14="http://schemas.microsoft.com/office/powerpoint/2010/main" val="3740478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0C9036E-676A-4EBD-A14E-9AFB4167A99D}"/>
              </a:ext>
            </a:extLst>
          </p:cNvPr>
          <p:cNvSpPr>
            <a:spLocks noGrp="1"/>
          </p:cNvSpPr>
          <p:nvPr>
            <p:ph type="title"/>
          </p:nvPr>
        </p:nvSpPr>
        <p:spPr>
          <a:xfrm>
            <a:off x="3890969" y="96286"/>
            <a:ext cx="1550060" cy="433939"/>
          </a:xfrm>
        </p:spPr>
        <p:txBody>
          <a:bodyPr/>
          <a:lstStyle/>
          <a:p>
            <a:pPr algn="ctr"/>
            <a:r>
              <a:rPr lang="en-US" sz="2000" b="1" dirty="0">
                <a:ln w="22225">
                  <a:solidFill>
                    <a:schemeClr val="accent2"/>
                  </a:solidFill>
                  <a:prstDash val="solid"/>
                </a:ln>
                <a:solidFill>
                  <a:schemeClr val="accent2">
                    <a:lumMod val="40000"/>
                    <a:lumOff val="60000"/>
                  </a:schemeClr>
                </a:solidFill>
              </a:rPr>
              <a:t>Evidences</a:t>
            </a:r>
            <a:endParaRPr lang="en-US" sz="2000" b="1" dirty="0">
              <a:solidFill>
                <a:schemeClr val="accent5">
                  <a:lumMod val="40000"/>
                  <a:lumOff val="60000"/>
                </a:schemeClr>
              </a:solidFill>
              <a:latin typeface="Copperplate Gothic Bold" panose="020E0705020206020404" pitchFamily="34" charset="0"/>
            </a:endParaRPr>
          </a:p>
        </p:txBody>
      </p:sp>
      <p:sp>
        <p:nvSpPr>
          <p:cNvPr id="10" name="TextBox 9">
            <a:extLst>
              <a:ext uri="{FF2B5EF4-FFF2-40B4-BE49-F238E27FC236}">
                <a16:creationId xmlns:a16="http://schemas.microsoft.com/office/drawing/2014/main" id="{6CA74946-DF3E-45A1-9530-80B4721D4D6A}"/>
              </a:ext>
            </a:extLst>
          </p:cNvPr>
          <p:cNvSpPr txBox="1"/>
          <p:nvPr/>
        </p:nvSpPr>
        <p:spPr>
          <a:xfrm>
            <a:off x="2451653" y="861568"/>
            <a:ext cx="4572000" cy="369332"/>
          </a:xfrm>
          <a:prstGeom prst="rect">
            <a:avLst/>
          </a:prstGeom>
          <a:noFill/>
        </p:spPr>
        <p:txBody>
          <a:bodyPr wrap="square">
            <a:spAutoFit/>
          </a:bodyPr>
          <a:lstStyle/>
          <a:p>
            <a:r>
              <a:rPr lang="en-US" dirty="0"/>
              <a:t>merchant details linked to few domains.</a:t>
            </a:r>
          </a:p>
        </p:txBody>
      </p:sp>
      <p:pic>
        <p:nvPicPr>
          <p:cNvPr id="5" name="Picture 4">
            <a:extLst>
              <a:ext uri="{FF2B5EF4-FFF2-40B4-BE49-F238E27FC236}">
                <a16:creationId xmlns:a16="http://schemas.microsoft.com/office/drawing/2014/main" id="{4C9AF482-F2DF-44CD-BBE3-D1BAE5391922}"/>
              </a:ext>
            </a:extLst>
          </p:cNvPr>
          <p:cNvPicPr>
            <a:picLocks noChangeAspect="1"/>
          </p:cNvPicPr>
          <p:nvPr/>
        </p:nvPicPr>
        <p:blipFill>
          <a:blip r:embed="rId2"/>
          <a:stretch>
            <a:fillRect/>
          </a:stretch>
        </p:blipFill>
        <p:spPr>
          <a:xfrm>
            <a:off x="284922" y="1323104"/>
            <a:ext cx="3445565" cy="3402952"/>
          </a:xfrm>
          <a:prstGeom prst="rect">
            <a:avLst/>
          </a:prstGeom>
        </p:spPr>
      </p:pic>
      <p:pic>
        <p:nvPicPr>
          <p:cNvPr id="8" name="Picture 7">
            <a:extLst>
              <a:ext uri="{FF2B5EF4-FFF2-40B4-BE49-F238E27FC236}">
                <a16:creationId xmlns:a16="http://schemas.microsoft.com/office/drawing/2014/main" id="{CDFA26CD-1A25-4F9B-ABB7-D3C270D4F24B}"/>
              </a:ext>
            </a:extLst>
          </p:cNvPr>
          <p:cNvPicPr>
            <a:picLocks noChangeAspect="1"/>
          </p:cNvPicPr>
          <p:nvPr/>
        </p:nvPicPr>
        <p:blipFill>
          <a:blip r:embed="rId3"/>
          <a:stretch>
            <a:fillRect/>
          </a:stretch>
        </p:blipFill>
        <p:spPr>
          <a:xfrm>
            <a:off x="4930017" y="2571750"/>
            <a:ext cx="2676525" cy="1257300"/>
          </a:xfrm>
          <a:prstGeom prst="rect">
            <a:avLst/>
          </a:prstGeom>
        </p:spPr>
      </p:pic>
      <p:sp>
        <p:nvSpPr>
          <p:cNvPr id="13" name="TextBox 12">
            <a:extLst>
              <a:ext uri="{FF2B5EF4-FFF2-40B4-BE49-F238E27FC236}">
                <a16:creationId xmlns:a16="http://schemas.microsoft.com/office/drawing/2014/main" id="{D55B9D36-C034-4555-8500-91867BCDD056}"/>
              </a:ext>
            </a:extLst>
          </p:cNvPr>
          <p:cNvSpPr txBox="1"/>
          <p:nvPr/>
        </p:nvSpPr>
        <p:spPr>
          <a:xfrm>
            <a:off x="4128052" y="1562243"/>
            <a:ext cx="4572000" cy="646331"/>
          </a:xfrm>
          <a:prstGeom prst="rect">
            <a:avLst/>
          </a:prstGeom>
          <a:noFill/>
        </p:spPr>
        <p:txBody>
          <a:bodyPr wrap="square">
            <a:spAutoFit/>
          </a:bodyPr>
          <a:lstStyle/>
          <a:p>
            <a:r>
              <a:rPr lang="en-US" dirty="0"/>
              <a:t>All the email IDs look like addresses of Chinese people.</a:t>
            </a:r>
          </a:p>
        </p:txBody>
      </p:sp>
    </p:spTree>
    <p:extLst>
      <p:ext uri="{BB962C8B-B14F-4D97-AF65-F5344CB8AC3E}">
        <p14:creationId xmlns:p14="http://schemas.microsoft.com/office/powerpoint/2010/main" val="413484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0C9036E-676A-4EBD-A14E-9AFB4167A99D}"/>
              </a:ext>
            </a:extLst>
          </p:cNvPr>
          <p:cNvSpPr>
            <a:spLocks noGrp="1"/>
          </p:cNvSpPr>
          <p:nvPr>
            <p:ph type="title"/>
          </p:nvPr>
        </p:nvSpPr>
        <p:spPr>
          <a:xfrm>
            <a:off x="3890969" y="96286"/>
            <a:ext cx="1550060" cy="433939"/>
          </a:xfrm>
        </p:spPr>
        <p:txBody>
          <a:bodyPr/>
          <a:lstStyle/>
          <a:p>
            <a:pPr algn="ctr"/>
            <a:r>
              <a:rPr lang="en-US" sz="2000" b="1" dirty="0">
                <a:ln w="22225">
                  <a:solidFill>
                    <a:schemeClr val="accent2"/>
                  </a:solidFill>
                  <a:prstDash val="solid"/>
                </a:ln>
                <a:solidFill>
                  <a:schemeClr val="accent2">
                    <a:lumMod val="40000"/>
                    <a:lumOff val="60000"/>
                  </a:schemeClr>
                </a:solidFill>
              </a:rPr>
              <a:t>Evidences</a:t>
            </a:r>
            <a:endParaRPr lang="en-US" sz="2000" b="1" dirty="0">
              <a:solidFill>
                <a:schemeClr val="accent5">
                  <a:lumMod val="40000"/>
                  <a:lumOff val="60000"/>
                </a:schemeClr>
              </a:solidFill>
              <a:latin typeface="Copperplate Gothic Bold" panose="020E0705020206020404" pitchFamily="34" charset="0"/>
            </a:endParaRPr>
          </a:p>
        </p:txBody>
      </p:sp>
      <p:pic>
        <p:nvPicPr>
          <p:cNvPr id="2" name="Picture 1">
            <a:extLst>
              <a:ext uri="{FF2B5EF4-FFF2-40B4-BE49-F238E27FC236}">
                <a16:creationId xmlns:a16="http://schemas.microsoft.com/office/drawing/2014/main" id="{250EE1FA-9884-471B-874A-C2139C0F4648}"/>
              </a:ext>
            </a:extLst>
          </p:cNvPr>
          <p:cNvPicPr>
            <a:picLocks noChangeAspect="1"/>
          </p:cNvPicPr>
          <p:nvPr/>
        </p:nvPicPr>
        <p:blipFill>
          <a:blip r:embed="rId2"/>
          <a:stretch>
            <a:fillRect/>
          </a:stretch>
        </p:blipFill>
        <p:spPr>
          <a:xfrm>
            <a:off x="158972" y="1037108"/>
            <a:ext cx="5035879" cy="3453174"/>
          </a:xfrm>
          <a:prstGeom prst="rect">
            <a:avLst/>
          </a:prstGeom>
        </p:spPr>
      </p:pic>
      <p:pic>
        <p:nvPicPr>
          <p:cNvPr id="3" name="Picture 2">
            <a:extLst>
              <a:ext uri="{FF2B5EF4-FFF2-40B4-BE49-F238E27FC236}">
                <a16:creationId xmlns:a16="http://schemas.microsoft.com/office/drawing/2014/main" id="{A111B5C1-25B4-49CB-873A-20CF5C85C387}"/>
              </a:ext>
            </a:extLst>
          </p:cNvPr>
          <p:cNvPicPr>
            <a:picLocks noChangeAspect="1"/>
          </p:cNvPicPr>
          <p:nvPr/>
        </p:nvPicPr>
        <p:blipFill>
          <a:blip r:embed="rId3"/>
          <a:stretch>
            <a:fillRect/>
          </a:stretch>
        </p:blipFill>
        <p:spPr>
          <a:xfrm>
            <a:off x="5989981" y="687514"/>
            <a:ext cx="2206540" cy="1810520"/>
          </a:xfrm>
          <a:prstGeom prst="rect">
            <a:avLst/>
          </a:prstGeom>
        </p:spPr>
      </p:pic>
      <p:pic>
        <p:nvPicPr>
          <p:cNvPr id="4" name="Picture 3">
            <a:extLst>
              <a:ext uri="{FF2B5EF4-FFF2-40B4-BE49-F238E27FC236}">
                <a16:creationId xmlns:a16="http://schemas.microsoft.com/office/drawing/2014/main" id="{7F15AAE9-7397-44E1-9F49-54445CFA9134}"/>
              </a:ext>
            </a:extLst>
          </p:cNvPr>
          <p:cNvPicPr>
            <a:picLocks noChangeAspect="1"/>
          </p:cNvPicPr>
          <p:nvPr/>
        </p:nvPicPr>
        <p:blipFill>
          <a:blip r:embed="rId4"/>
          <a:stretch>
            <a:fillRect/>
          </a:stretch>
        </p:blipFill>
        <p:spPr>
          <a:xfrm>
            <a:off x="5570616" y="2571750"/>
            <a:ext cx="3045271" cy="2403820"/>
          </a:xfrm>
          <a:prstGeom prst="rect">
            <a:avLst/>
          </a:prstGeom>
        </p:spPr>
      </p:pic>
    </p:spTree>
    <p:extLst>
      <p:ext uri="{BB962C8B-B14F-4D97-AF65-F5344CB8AC3E}">
        <p14:creationId xmlns:p14="http://schemas.microsoft.com/office/powerpoint/2010/main" val="2719821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67AEFF-FAC1-4374-A603-E10CA11CB56F}"/>
              </a:ext>
            </a:extLst>
          </p:cNvPr>
          <p:cNvGraphicFramePr/>
          <p:nvPr>
            <p:extLst>
              <p:ext uri="{D42A27DB-BD31-4B8C-83A1-F6EECF244321}">
                <p14:modId xmlns:p14="http://schemas.microsoft.com/office/powerpoint/2010/main" val="2977672465"/>
              </p:ext>
            </p:extLst>
          </p:nvPr>
        </p:nvGraphicFramePr>
        <p:xfrm>
          <a:off x="1463040" y="1028630"/>
          <a:ext cx="5212080" cy="3773557"/>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a:extLst>
              <a:ext uri="{FF2B5EF4-FFF2-40B4-BE49-F238E27FC236}">
                <a16:creationId xmlns:a16="http://schemas.microsoft.com/office/drawing/2014/main" id="{7800BA4E-FC4A-4A75-A1C8-D45A2891D62D}"/>
              </a:ext>
            </a:extLst>
          </p:cNvPr>
          <p:cNvSpPr>
            <a:spLocks noGrp="1"/>
          </p:cNvSpPr>
          <p:nvPr>
            <p:ph type="ctrTitle"/>
          </p:nvPr>
        </p:nvSpPr>
        <p:spPr>
          <a:xfrm>
            <a:off x="437766" y="341313"/>
            <a:ext cx="8345488" cy="731837"/>
          </a:xfrm>
        </p:spPr>
        <p:txBody>
          <a:bodyPr/>
          <a:lstStyle/>
          <a:p>
            <a:r>
              <a:rPr lang="en-US" dirty="0"/>
              <a:t>Classify </a:t>
            </a:r>
          </a:p>
        </p:txBody>
      </p:sp>
      <p:pic>
        <p:nvPicPr>
          <p:cNvPr id="14" name="Picture 13">
            <a:extLst>
              <a:ext uri="{FF2B5EF4-FFF2-40B4-BE49-F238E27FC236}">
                <a16:creationId xmlns:a16="http://schemas.microsoft.com/office/drawing/2014/main" id="{228CC1E5-840C-46B4-92BA-BFC6F6F745C2}"/>
              </a:ext>
            </a:extLst>
          </p:cNvPr>
          <p:cNvPicPr>
            <a:picLocks noChangeAspect="1"/>
          </p:cNvPicPr>
          <p:nvPr/>
        </p:nvPicPr>
        <p:blipFill>
          <a:blip r:embed="rId3"/>
          <a:stretch>
            <a:fillRect/>
          </a:stretch>
        </p:blipFill>
        <p:spPr>
          <a:xfrm>
            <a:off x="1007234" y="3411077"/>
            <a:ext cx="1438786" cy="1627717"/>
          </a:xfrm>
          <a:prstGeom prst="rect">
            <a:avLst/>
          </a:prstGeom>
        </p:spPr>
      </p:pic>
      <p:pic>
        <p:nvPicPr>
          <p:cNvPr id="15" name="Picture 14">
            <a:extLst>
              <a:ext uri="{FF2B5EF4-FFF2-40B4-BE49-F238E27FC236}">
                <a16:creationId xmlns:a16="http://schemas.microsoft.com/office/drawing/2014/main" id="{8B29431B-1397-402E-99E1-B8EB11E326F2}"/>
              </a:ext>
            </a:extLst>
          </p:cNvPr>
          <p:cNvPicPr>
            <a:picLocks noChangeAspect="1"/>
          </p:cNvPicPr>
          <p:nvPr/>
        </p:nvPicPr>
        <p:blipFill>
          <a:blip r:embed="rId4"/>
          <a:stretch>
            <a:fillRect/>
          </a:stretch>
        </p:blipFill>
        <p:spPr>
          <a:xfrm>
            <a:off x="6531735" y="369368"/>
            <a:ext cx="1377826" cy="1644172"/>
          </a:xfrm>
          <a:prstGeom prst="rect">
            <a:avLst/>
          </a:prstGeom>
        </p:spPr>
      </p:pic>
    </p:spTree>
    <p:extLst>
      <p:ext uri="{BB962C8B-B14F-4D97-AF65-F5344CB8AC3E}">
        <p14:creationId xmlns:p14="http://schemas.microsoft.com/office/powerpoint/2010/main" val="514495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0C9036E-676A-4EBD-A14E-9AFB4167A99D}"/>
              </a:ext>
            </a:extLst>
          </p:cNvPr>
          <p:cNvSpPr>
            <a:spLocks noGrp="1"/>
          </p:cNvSpPr>
          <p:nvPr>
            <p:ph type="title"/>
          </p:nvPr>
        </p:nvSpPr>
        <p:spPr>
          <a:xfrm>
            <a:off x="3890969" y="96286"/>
            <a:ext cx="1550060" cy="433939"/>
          </a:xfrm>
        </p:spPr>
        <p:txBody>
          <a:bodyPr/>
          <a:lstStyle/>
          <a:p>
            <a:pPr algn="ctr"/>
            <a:r>
              <a:rPr lang="en-US" sz="2000" b="1" dirty="0">
                <a:ln w="22225">
                  <a:solidFill>
                    <a:schemeClr val="accent2"/>
                  </a:solidFill>
                  <a:prstDash val="solid"/>
                </a:ln>
                <a:solidFill>
                  <a:schemeClr val="accent2">
                    <a:lumMod val="40000"/>
                    <a:lumOff val="60000"/>
                  </a:schemeClr>
                </a:solidFill>
              </a:rPr>
              <a:t>Evidences</a:t>
            </a:r>
            <a:endParaRPr lang="en-US" sz="2000" b="1" dirty="0">
              <a:solidFill>
                <a:schemeClr val="accent5">
                  <a:lumMod val="40000"/>
                  <a:lumOff val="60000"/>
                </a:schemeClr>
              </a:solidFill>
              <a:latin typeface="Copperplate Gothic Bold" panose="020E0705020206020404" pitchFamily="34" charset="0"/>
            </a:endParaRPr>
          </a:p>
        </p:txBody>
      </p:sp>
      <p:pic>
        <p:nvPicPr>
          <p:cNvPr id="2" name="Picture 1">
            <a:extLst>
              <a:ext uri="{FF2B5EF4-FFF2-40B4-BE49-F238E27FC236}">
                <a16:creationId xmlns:a16="http://schemas.microsoft.com/office/drawing/2014/main" id="{84DC811E-9D71-48B3-A8C1-60CDD951ADDE}"/>
              </a:ext>
            </a:extLst>
          </p:cNvPr>
          <p:cNvPicPr>
            <a:picLocks noChangeAspect="1"/>
          </p:cNvPicPr>
          <p:nvPr/>
        </p:nvPicPr>
        <p:blipFill>
          <a:blip r:embed="rId2"/>
          <a:stretch>
            <a:fillRect/>
          </a:stretch>
        </p:blipFill>
        <p:spPr>
          <a:xfrm>
            <a:off x="258411" y="795982"/>
            <a:ext cx="3632558" cy="2908001"/>
          </a:xfrm>
          <a:prstGeom prst="rect">
            <a:avLst/>
          </a:prstGeom>
        </p:spPr>
      </p:pic>
      <p:pic>
        <p:nvPicPr>
          <p:cNvPr id="3" name="Picture 2">
            <a:extLst>
              <a:ext uri="{FF2B5EF4-FFF2-40B4-BE49-F238E27FC236}">
                <a16:creationId xmlns:a16="http://schemas.microsoft.com/office/drawing/2014/main" id="{ACCB6573-C4D1-4538-A97F-8525ECD2206A}"/>
              </a:ext>
            </a:extLst>
          </p:cNvPr>
          <p:cNvPicPr>
            <a:picLocks noChangeAspect="1"/>
          </p:cNvPicPr>
          <p:nvPr/>
        </p:nvPicPr>
        <p:blipFill>
          <a:blip r:embed="rId3"/>
          <a:stretch>
            <a:fillRect/>
          </a:stretch>
        </p:blipFill>
        <p:spPr>
          <a:xfrm>
            <a:off x="4501590" y="795982"/>
            <a:ext cx="4026184" cy="2384540"/>
          </a:xfrm>
          <a:prstGeom prst="rect">
            <a:avLst/>
          </a:prstGeom>
        </p:spPr>
      </p:pic>
      <p:pic>
        <p:nvPicPr>
          <p:cNvPr id="4" name="Picture 3">
            <a:extLst>
              <a:ext uri="{FF2B5EF4-FFF2-40B4-BE49-F238E27FC236}">
                <a16:creationId xmlns:a16="http://schemas.microsoft.com/office/drawing/2014/main" id="{489A4965-073A-44C9-83FD-06B99565CEA4}"/>
              </a:ext>
            </a:extLst>
          </p:cNvPr>
          <p:cNvPicPr>
            <a:picLocks noChangeAspect="1"/>
          </p:cNvPicPr>
          <p:nvPr/>
        </p:nvPicPr>
        <p:blipFill>
          <a:blip r:embed="rId4"/>
          <a:stretch>
            <a:fillRect/>
          </a:stretch>
        </p:blipFill>
        <p:spPr>
          <a:xfrm>
            <a:off x="5951359" y="3306417"/>
            <a:ext cx="2350410" cy="1441795"/>
          </a:xfrm>
          <a:prstGeom prst="rect">
            <a:avLst/>
          </a:prstGeom>
        </p:spPr>
      </p:pic>
      <p:sp>
        <p:nvSpPr>
          <p:cNvPr id="5" name="Rectangle 1">
            <a:extLst>
              <a:ext uri="{FF2B5EF4-FFF2-40B4-BE49-F238E27FC236}">
                <a16:creationId xmlns:a16="http://schemas.microsoft.com/office/drawing/2014/main" id="{6DFB5873-E68F-491F-B7F2-93B83A7FCF9C}"/>
              </a:ext>
            </a:extLst>
          </p:cNvPr>
          <p:cNvSpPr>
            <a:spLocks noChangeArrowheads="1"/>
          </p:cNvSpPr>
          <p:nvPr/>
        </p:nvSpPr>
        <p:spPr bwMode="auto">
          <a:xfrm>
            <a:off x="157895" y="3847965"/>
            <a:ext cx="548753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effectLst/>
                <a:latin typeface="times" panose="02020603050405020304" pitchFamily="18" charset="0"/>
                <a:hlinkClick r:id="rId5">
                  <a:extLst>
                    <a:ext uri="{A12FA001-AC4F-418D-AE19-62706E023703}">
                      <ahyp:hlinkClr xmlns:ahyp="http://schemas.microsoft.com/office/drawing/2018/hyperlinkcolor" val="tx"/>
                    </a:ext>
                  </a:extLst>
                </a:hlinkClick>
              </a:rPr>
              <a:t>https://consumercomplaintscourt.com/lost-my-money-from-bank-cyber-crime/</a:t>
            </a:r>
            <a:r>
              <a:rPr kumimoji="0" lang="en-US" altLang="en-US" sz="1000" b="0" i="0" u="none" strike="noStrike" cap="none" normalizeH="0" baseline="0" dirty="0">
                <a:ln>
                  <a:noFill/>
                </a:ln>
                <a:effectLst/>
              </a:rPr>
              <a:t> </a:t>
            </a:r>
            <a:endParaRPr kumimoji="0" lang="en-US" altLang="en-US" sz="1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effectLst/>
                <a:latin typeface="times" panose="02020603050405020304" pitchFamily="18" charset="0"/>
                <a:hlinkClick r:id="rId6">
                  <a:extLst>
                    <a:ext uri="{A12FA001-AC4F-418D-AE19-62706E023703}">
                      <ahyp:hlinkClr xmlns:ahyp="http://schemas.microsoft.com/office/drawing/2018/hyperlinkcolor" val="tx"/>
                    </a:ext>
                  </a:extLst>
                </a:hlinkClick>
              </a:rPr>
              <a:t>https://consumercomplaintscourt.com/money-deducted-by-linkyun-technology-through-uoi-linked/</a:t>
            </a:r>
            <a:r>
              <a:rPr kumimoji="0" lang="en-US" altLang="en-US" sz="1000" b="0" i="0" u="none" strike="noStrike" cap="none" normalizeH="0" baseline="0" dirty="0">
                <a:ln>
                  <a:noFill/>
                </a:ln>
                <a:effectLst/>
              </a:rPr>
              <a:t> </a:t>
            </a:r>
            <a:endParaRPr kumimoji="0" lang="en-US" altLang="en-US" sz="1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effectLst/>
                <a:latin typeface="times" panose="02020603050405020304" pitchFamily="18" charset="0"/>
                <a:hlinkClick r:id="rId7">
                  <a:extLst>
                    <a:ext uri="{A12FA001-AC4F-418D-AE19-62706E023703}">
                      <ahyp:hlinkClr xmlns:ahyp="http://schemas.microsoft.com/office/drawing/2018/hyperlinkcolor" val="tx"/>
                    </a:ext>
                  </a:extLst>
                </a:hlinkClick>
              </a:rPr>
              <a:t>https://consumercomplaintscourt.com/paytm-fraud-via-linkyun-technology-private-limited/</a:t>
            </a:r>
            <a:r>
              <a:rPr kumimoji="0" lang="en-US" altLang="en-US" sz="1000" b="0" i="0" u="none" strike="noStrike" cap="none" normalizeH="0" baseline="0" dirty="0">
                <a:ln>
                  <a:noFill/>
                </a:ln>
                <a:effectLst/>
              </a:rPr>
              <a:t> </a:t>
            </a:r>
            <a:endParaRPr kumimoji="0" lang="en-US" altLang="en-US" sz="1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effectLst/>
                <a:latin typeface="times" panose="02020603050405020304" pitchFamily="18" charset="0"/>
                <a:hlinkClick r:id="rId8">
                  <a:extLst>
                    <a:ext uri="{A12FA001-AC4F-418D-AE19-62706E023703}">
                      <ahyp:hlinkClr xmlns:ahyp="http://schemas.microsoft.com/office/drawing/2018/hyperlinkcolor" val="tx"/>
                    </a:ext>
                  </a:extLst>
                </a:hlinkClick>
              </a:rPr>
              <a:t>https://consumercomplaintscourt.com/linkyun-te-on-trying-unauthorised-transaction/</a:t>
            </a:r>
            <a:r>
              <a:rPr kumimoji="0" lang="en-US" altLang="en-US" sz="1000" b="0" i="0" u="none" strike="noStrike" cap="none" normalizeH="0" baseline="0" dirty="0">
                <a:ln>
                  <a:noFill/>
                </a:ln>
                <a:effectLst/>
              </a:rPr>
              <a:t> </a:t>
            </a:r>
            <a:endParaRPr kumimoji="0" lang="en-US" altLang="en-US" sz="1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effectLst/>
                <a:latin typeface="times" panose="02020603050405020304" pitchFamily="18" charset="0"/>
                <a:hlinkClick r:id="rId9">
                  <a:extLst>
                    <a:ext uri="{A12FA001-AC4F-418D-AE19-62706E023703}">
                      <ahyp:hlinkClr xmlns:ahyp="http://schemas.microsoft.com/office/drawing/2018/hyperlinkcolor" val="tx"/>
                    </a:ext>
                  </a:extLst>
                </a:hlinkClick>
              </a:rPr>
              <a:t>https://consumercomplaintscourt.com/fraud-of-software-trading/</a:t>
            </a:r>
            <a:r>
              <a:rPr kumimoji="0" lang="en-US" altLang="en-US" sz="1000" b="0" i="0" u="none" strike="noStrike" cap="none" normalizeH="0" baseline="0" dirty="0">
                <a:ln>
                  <a:noFill/>
                </a:ln>
                <a:effectLst/>
              </a:rPr>
              <a:t> </a:t>
            </a:r>
            <a:endParaRPr kumimoji="0" lang="en-US" altLang="en-US" sz="10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97222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98A71-45F4-4578-AD4D-B9C0596BE75A}"/>
              </a:ext>
            </a:extLst>
          </p:cNvPr>
          <p:cNvPicPr>
            <a:picLocks noChangeAspect="1"/>
          </p:cNvPicPr>
          <p:nvPr/>
        </p:nvPicPr>
        <p:blipFill>
          <a:blip r:embed="rId2"/>
          <a:stretch>
            <a:fillRect/>
          </a:stretch>
        </p:blipFill>
        <p:spPr>
          <a:xfrm>
            <a:off x="551414" y="427383"/>
            <a:ext cx="7870343" cy="3907781"/>
          </a:xfrm>
          <a:prstGeom prst="rect">
            <a:avLst/>
          </a:prstGeom>
        </p:spPr>
      </p:pic>
    </p:spTree>
    <p:extLst>
      <p:ext uri="{BB962C8B-B14F-4D97-AF65-F5344CB8AC3E}">
        <p14:creationId xmlns:p14="http://schemas.microsoft.com/office/powerpoint/2010/main" val="1321849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42AF37-E955-4ECF-9051-49BB856D162B}"/>
              </a:ext>
            </a:extLst>
          </p:cNvPr>
          <p:cNvSpPr txBox="1"/>
          <p:nvPr/>
        </p:nvSpPr>
        <p:spPr>
          <a:xfrm>
            <a:off x="2286000" y="480391"/>
            <a:ext cx="4572000" cy="2872966"/>
          </a:xfrm>
          <a:prstGeom prst="rect">
            <a:avLst/>
          </a:prstGeom>
          <a:noFill/>
        </p:spPr>
        <p:txBody>
          <a:bodyPr wrap="square">
            <a:spAutoFit/>
          </a:bodyPr>
          <a:lstStyle/>
          <a:p>
            <a:pPr marL="0" marR="0" algn="ctr">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theHarvester</a:t>
            </a:r>
            <a:r>
              <a:rPr lang="en-US" sz="1200" dirty="0">
                <a:effectLst/>
                <a:latin typeface="Calibri" panose="020F0502020204030204" pitchFamily="34" charset="0"/>
                <a:ea typeface="Times New Roman" panose="02020603050405020304" pitchFamily="18" charset="0"/>
                <a:cs typeface="Calibri" panose="020F0502020204030204" pitchFamily="34" charset="0"/>
              </a:rPr>
              <a:t> is a very simple to use, yet powerful and effective tool designed to be used in the early stages of a penetration test or red team engagement.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Use it for open source intelligence (OSINT) gathering to help determine a company's external threat landscape on the internet.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The tool gathers </a:t>
            </a:r>
            <a:r>
              <a:rPr lang="en-US" sz="1200" b="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emails</a:t>
            </a:r>
            <a:r>
              <a:rPr lang="en-US" sz="1200"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names</a:t>
            </a:r>
            <a:r>
              <a:rPr lang="en-US" sz="1200"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subdomains</a:t>
            </a:r>
            <a:r>
              <a:rPr lang="en-US" sz="1200"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IPs</a:t>
            </a:r>
            <a:r>
              <a:rPr lang="en-US" sz="1200"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and </a:t>
            </a:r>
            <a:r>
              <a:rPr lang="en-US" sz="1200" b="1"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URLs</a:t>
            </a:r>
            <a:r>
              <a:rPr lang="en-US" sz="1200"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using multiple public data sources.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A25CB4-4292-46A3-83D1-05B1FEE31077}"/>
              </a:ext>
            </a:extLst>
          </p:cNvPr>
          <p:cNvSpPr txBox="1"/>
          <p:nvPr/>
        </p:nvSpPr>
        <p:spPr>
          <a:xfrm>
            <a:off x="3810000" y="295725"/>
            <a:ext cx="4572000" cy="369332"/>
          </a:xfrm>
          <a:prstGeom prst="rect">
            <a:avLst/>
          </a:prstGeom>
          <a:noFill/>
        </p:spPr>
        <p:txBody>
          <a:bodyPr wrap="square">
            <a:spAutoFit/>
          </a:bodyPr>
          <a:lstStyle/>
          <a:p>
            <a:r>
              <a:rPr lang="en-US" sz="1800" dirty="0" err="1">
                <a:effectLst/>
                <a:latin typeface="Calibri" panose="020F0502020204030204" pitchFamily="34" charset="0"/>
                <a:ea typeface="Times New Roman" panose="02020603050405020304" pitchFamily="18" charset="0"/>
                <a:cs typeface="Calibri" panose="020F0502020204030204" pitchFamily="34" charset="0"/>
              </a:rPr>
              <a:t>theHARVESTER</a:t>
            </a:r>
            <a:endParaRPr lang="en-US" dirty="0"/>
          </a:p>
        </p:txBody>
      </p:sp>
      <p:pic>
        <p:nvPicPr>
          <p:cNvPr id="2" name="Picture 1">
            <a:extLst>
              <a:ext uri="{FF2B5EF4-FFF2-40B4-BE49-F238E27FC236}">
                <a16:creationId xmlns:a16="http://schemas.microsoft.com/office/drawing/2014/main" id="{CB5DBC88-6912-49FE-AD9C-DB47BF38C97A}"/>
              </a:ext>
            </a:extLst>
          </p:cNvPr>
          <p:cNvPicPr>
            <a:picLocks noChangeAspect="1"/>
          </p:cNvPicPr>
          <p:nvPr/>
        </p:nvPicPr>
        <p:blipFill>
          <a:blip r:embed="rId2"/>
          <a:stretch>
            <a:fillRect/>
          </a:stretch>
        </p:blipFill>
        <p:spPr>
          <a:xfrm>
            <a:off x="1677023" y="3258228"/>
            <a:ext cx="1861307" cy="1366529"/>
          </a:xfrm>
          <a:prstGeom prst="rect">
            <a:avLst/>
          </a:prstGeom>
        </p:spPr>
      </p:pic>
      <p:sp>
        <p:nvSpPr>
          <p:cNvPr id="6" name="TextBox 5">
            <a:extLst>
              <a:ext uri="{FF2B5EF4-FFF2-40B4-BE49-F238E27FC236}">
                <a16:creationId xmlns:a16="http://schemas.microsoft.com/office/drawing/2014/main" id="{B5A665E9-CAFC-4586-B041-69E049124FE7}"/>
              </a:ext>
            </a:extLst>
          </p:cNvPr>
          <p:cNvSpPr txBox="1"/>
          <p:nvPr/>
        </p:nvSpPr>
        <p:spPr>
          <a:xfrm>
            <a:off x="3809999" y="3044325"/>
            <a:ext cx="4207565" cy="1580433"/>
          </a:xfrm>
          <a:prstGeom prst="rect">
            <a:avLst/>
          </a:prstGeom>
          <a:noFill/>
        </p:spPr>
        <p:txBody>
          <a:bodyPr wrap="square">
            <a:spAutoFit/>
          </a:bodyPr>
          <a:lstStyle/>
          <a:p>
            <a:pPr marL="0" marR="0" algn="ctr">
              <a:lnSpc>
                <a:spcPct val="107000"/>
              </a:lnSpc>
              <a:spcBef>
                <a:spcPts val="0"/>
              </a:spcBef>
              <a:spcAft>
                <a:spcPts val="800"/>
              </a:spcAft>
            </a:pPr>
            <a:r>
              <a:rPr lang="en-US" sz="1100" i="1" dirty="0">
                <a:effectLst/>
                <a:latin typeface="Calibri" panose="020F0502020204030204" pitchFamily="34" charset="0"/>
                <a:ea typeface="Times New Roman" panose="02020603050405020304" pitchFamily="18" charset="0"/>
                <a:cs typeface="Calibri" panose="020F0502020204030204" pitchFamily="34" charset="0"/>
              </a:rPr>
              <a:t>Example : </a:t>
            </a:r>
            <a:r>
              <a:rPr lang="en-US" sz="1100" i="1" dirty="0" err="1">
                <a:effectLst/>
                <a:latin typeface="Calibri" panose="020F0502020204030204" pitchFamily="34" charset="0"/>
                <a:ea typeface="Times New Roman" panose="02020603050405020304" pitchFamily="18" charset="0"/>
                <a:cs typeface="Calibri" panose="020F0502020204030204" pitchFamily="34" charset="0"/>
              </a:rPr>
              <a:t>theharvester</a:t>
            </a:r>
            <a:r>
              <a:rPr lang="en-US" sz="1100" i="1" dirty="0">
                <a:effectLst/>
                <a:latin typeface="Calibri" panose="020F0502020204030204" pitchFamily="34" charset="0"/>
                <a:ea typeface="Times New Roman" panose="02020603050405020304" pitchFamily="18" charset="0"/>
                <a:cs typeface="Calibri" panose="020F0502020204030204" pitchFamily="34" charset="0"/>
              </a:rPr>
              <a:t> -d domain.com -l 50 -b google -h myresults.html</a:t>
            </a:r>
            <a:endParaRPr lang="en-US" sz="11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100" i="1" dirty="0">
                <a:effectLst/>
                <a:latin typeface="Calibri" panose="020F0502020204030204" pitchFamily="34" charset="0"/>
                <a:ea typeface="Times New Roman" panose="02020603050405020304" pitchFamily="18" charset="0"/>
                <a:cs typeface="Calibri" panose="020F0502020204030204" pitchFamily="34" charset="0"/>
              </a:rPr>
              <a:t>-b domain</a:t>
            </a:r>
            <a:endParaRPr lang="en-US" sz="11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100" i="1" dirty="0">
                <a:effectLst/>
                <a:latin typeface="Calibri" panose="020F0502020204030204" pitchFamily="34" charset="0"/>
                <a:ea typeface="Times New Roman" panose="02020603050405020304" pitchFamily="18" charset="0"/>
                <a:cs typeface="Calibri" panose="020F0502020204030204" pitchFamily="34" charset="0"/>
              </a:rPr>
              <a:t>-l limit search page results</a:t>
            </a:r>
            <a:endParaRPr lang="en-US" sz="11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100" i="1" dirty="0">
                <a:effectLst/>
                <a:latin typeface="Calibri" panose="020F0502020204030204" pitchFamily="34" charset="0"/>
                <a:ea typeface="Times New Roman" panose="02020603050405020304" pitchFamily="18" charset="0"/>
                <a:cs typeface="Calibri" panose="020F0502020204030204" pitchFamily="34" charset="0"/>
              </a:rPr>
              <a:t>-b data sources</a:t>
            </a:r>
            <a:endParaRPr lang="en-US" sz="11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100" i="1" dirty="0">
                <a:effectLst/>
                <a:latin typeface="Calibri" panose="020F0502020204030204" pitchFamily="34" charset="0"/>
                <a:ea typeface="Times New Roman" panose="02020603050405020304" pitchFamily="18" charset="0"/>
                <a:cs typeface="Calibri" panose="020F0502020204030204" pitchFamily="34" charset="0"/>
              </a:rPr>
              <a:t>-h output results</a:t>
            </a:r>
            <a:endParaRPr lang="en-US" sz="1100" i="1" dirty="0"/>
          </a:p>
        </p:txBody>
      </p:sp>
    </p:spTree>
    <p:extLst>
      <p:ext uri="{BB962C8B-B14F-4D97-AF65-F5344CB8AC3E}">
        <p14:creationId xmlns:p14="http://schemas.microsoft.com/office/powerpoint/2010/main" val="1880231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8F502E1D-FF6F-499B-B8F0-433D213CD951}"/>
              </a:ext>
            </a:extLst>
          </p:cNvPr>
          <p:cNvSpPr/>
          <p:nvPr/>
        </p:nvSpPr>
        <p:spPr>
          <a:xfrm rot="788135">
            <a:off x="4708283" y="403486"/>
            <a:ext cx="4006676" cy="1316569"/>
          </a:xfrm>
          <a:prstGeom prst="cloudCallou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erlin Sans FB Demi" panose="020E0802020502020306" pitchFamily="34" charset="0"/>
              </a:rPr>
              <a:t>What can I do with these images ? </a:t>
            </a:r>
          </a:p>
          <a:p>
            <a:pPr algn="ctr"/>
            <a:endParaRPr lang="en-US" b="1" dirty="0">
              <a:solidFill>
                <a:schemeClr val="accent2">
                  <a:lumMod val="60000"/>
                  <a:lumOff val="40000"/>
                </a:schemeClr>
              </a:solidFill>
              <a:latin typeface="Berlin Sans FB Demi" panose="020E0802020502020306" pitchFamily="34" charset="0"/>
            </a:endParaRPr>
          </a:p>
        </p:txBody>
      </p:sp>
      <p:pic>
        <p:nvPicPr>
          <p:cNvPr id="7" name="Picture 6">
            <a:extLst>
              <a:ext uri="{FF2B5EF4-FFF2-40B4-BE49-F238E27FC236}">
                <a16:creationId xmlns:a16="http://schemas.microsoft.com/office/drawing/2014/main" id="{2CEC2D6C-F3D3-4EFE-BE07-E831ACBF112F}"/>
              </a:ext>
            </a:extLst>
          </p:cNvPr>
          <p:cNvPicPr>
            <a:picLocks noChangeAspect="1"/>
          </p:cNvPicPr>
          <p:nvPr/>
        </p:nvPicPr>
        <p:blipFill>
          <a:blip r:embed="rId2"/>
          <a:stretch>
            <a:fillRect/>
          </a:stretch>
        </p:blipFill>
        <p:spPr>
          <a:xfrm>
            <a:off x="2728643" y="1417983"/>
            <a:ext cx="1240849" cy="1708888"/>
          </a:xfrm>
          <a:prstGeom prst="rect">
            <a:avLst/>
          </a:prstGeom>
        </p:spPr>
      </p:pic>
      <p:pic>
        <p:nvPicPr>
          <p:cNvPr id="8" name="Picture 7">
            <a:extLst>
              <a:ext uri="{FF2B5EF4-FFF2-40B4-BE49-F238E27FC236}">
                <a16:creationId xmlns:a16="http://schemas.microsoft.com/office/drawing/2014/main" id="{1686177C-3764-4C52-BB62-DDD35694A0FD}"/>
              </a:ext>
            </a:extLst>
          </p:cNvPr>
          <p:cNvPicPr>
            <a:picLocks noChangeAspect="1"/>
          </p:cNvPicPr>
          <p:nvPr/>
        </p:nvPicPr>
        <p:blipFill>
          <a:blip r:embed="rId3"/>
          <a:stretch>
            <a:fillRect/>
          </a:stretch>
        </p:blipFill>
        <p:spPr>
          <a:xfrm>
            <a:off x="258418" y="718693"/>
            <a:ext cx="1883056" cy="1872614"/>
          </a:xfrm>
          <a:prstGeom prst="rect">
            <a:avLst/>
          </a:prstGeom>
        </p:spPr>
      </p:pic>
      <p:pic>
        <p:nvPicPr>
          <p:cNvPr id="9" name="Picture 8">
            <a:extLst>
              <a:ext uri="{FF2B5EF4-FFF2-40B4-BE49-F238E27FC236}">
                <a16:creationId xmlns:a16="http://schemas.microsoft.com/office/drawing/2014/main" id="{331F490A-9A49-4579-B746-A5B7E3B10A00}"/>
              </a:ext>
            </a:extLst>
          </p:cNvPr>
          <p:cNvPicPr>
            <a:picLocks noChangeAspect="1"/>
          </p:cNvPicPr>
          <p:nvPr/>
        </p:nvPicPr>
        <p:blipFill>
          <a:blip r:embed="rId4"/>
          <a:stretch>
            <a:fillRect/>
          </a:stretch>
        </p:blipFill>
        <p:spPr>
          <a:xfrm>
            <a:off x="3891128" y="3501032"/>
            <a:ext cx="1169249" cy="1472647"/>
          </a:xfrm>
          <a:prstGeom prst="rect">
            <a:avLst/>
          </a:prstGeom>
        </p:spPr>
      </p:pic>
      <p:pic>
        <p:nvPicPr>
          <p:cNvPr id="10" name="Picture 9">
            <a:extLst>
              <a:ext uri="{FF2B5EF4-FFF2-40B4-BE49-F238E27FC236}">
                <a16:creationId xmlns:a16="http://schemas.microsoft.com/office/drawing/2014/main" id="{73C63339-06D0-4D8F-86D0-EB6F1ECBD501}"/>
              </a:ext>
            </a:extLst>
          </p:cNvPr>
          <p:cNvPicPr>
            <a:picLocks noChangeAspect="1"/>
          </p:cNvPicPr>
          <p:nvPr/>
        </p:nvPicPr>
        <p:blipFill>
          <a:blip r:embed="rId5"/>
          <a:stretch>
            <a:fillRect/>
          </a:stretch>
        </p:blipFill>
        <p:spPr>
          <a:xfrm>
            <a:off x="602973" y="3215848"/>
            <a:ext cx="1795462" cy="1536713"/>
          </a:xfrm>
          <a:prstGeom prst="rect">
            <a:avLst/>
          </a:prstGeom>
        </p:spPr>
      </p:pic>
      <p:pic>
        <p:nvPicPr>
          <p:cNvPr id="11" name="Picture 10">
            <a:extLst>
              <a:ext uri="{FF2B5EF4-FFF2-40B4-BE49-F238E27FC236}">
                <a16:creationId xmlns:a16="http://schemas.microsoft.com/office/drawing/2014/main" id="{790128E7-DCFF-42CA-B3B4-1105AC3B9B70}"/>
              </a:ext>
            </a:extLst>
          </p:cNvPr>
          <p:cNvPicPr>
            <a:picLocks noChangeAspect="1"/>
          </p:cNvPicPr>
          <p:nvPr/>
        </p:nvPicPr>
        <p:blipFill>
          <a:blip r:embed="rId6"/>
          <a:stretch>
            <a:fillRect/>
          </a:stretch>
        </p:blipFill>
        <p:spPr>
          <a:xfrm>
            <a:off x="4619634" y="2058081"/>
            <a:ext cx="2276694" cy="1235145"/>
          </a:xfrm>
          <a:prstGeom prst="rect">
            <a:avLst/>
          </a:prstGeom>
        </p:spPr>
      </p:pic>
      <p:pic>
        <p:nvPicPr>
          <p:cNvPr id="12" name="Picture 11">
            <a:extLst>
              <a:ext uri="{FF2B5EF4-FFF2-40B4-BE49-F238E27FC236}">
                <a16:creationId xmlns:a16="http://schemas.microsoft.com/office/drawing/2014/main" id="{1710A857-9CC0-4183-862C-949687EC83F7}"/>
              </a:ext>
            </a:extLst>
          </p:cNvPr>
          <p:cNvPicPr>
            <a:picLocks noChangeAspect="1"/>
          </p:cNvPicPr>
          <p:nvPr/>
        </p:nvPicPr>
        <p:blipFill>
          <a:blip r:embed="rId7"/>
          <a:stretch>
            <a:fillRect/>
          </a:stretch>
        </p:blipFill>
        <p:spPr>
          <a:xfrm>
            <a:off x="7366259" y="3029173"/>
            <a:ext cx="1247861" cy="1723388"/>
          </a:xfrm>
          <a:prstGeom prst="rect">
            <a:avLst/>
          </a:prstGeom>
        </p:spPr>
      </p:pic>
    </p:spTree>
    <p:extLst>
      <p:ext uri="{BB962C8B-B14F-4D97-AF65-F5344CB8AC3E}">
        <p14:creationId xmlns:p14="http://schemas.microsoft.com/office/powerpoint/2010/main" val="415973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37C134-F395-4622-AB17-EAC57D934473}"/>
              </a:ext>
            </a:extLst>
          </p:cNvPr>
          <p:cNvSpPr/>
          <p:nvPr/>
        </p:nvSpPr>
        <p:spPr>
          <a:xfrm>
            <a:off x="2021469" y="261406"/>
            <a:ext cx="5101076"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Learn Reverse Image Search</a:t>
            </a:r>
          </a:p>
        </p:txBody>
      </p:sp>
      <p:pic>
        <p:nvPicPr>
          <p:cNvPr id="2" name="Picture 1">
            <a:extLst>
              <a:ext uri="{FF2B5EF4-FFF2-40B4-BE49-F238E27FC236}">
                <a16:creationId xmlns:a16="http://schemas.microsoft.com/office/drawing/2014/main" id="{189CC473-BA7E-4628-81BF-995A45CCA2EF}"/>
              </a:ext>
            </a:extLst>
          </p:cNvPr>
          <p:cNvPicPr>
            <a:picLocks noChangeAspect="1"/>
          </p:cNvPicPr>
          <p:nvPr/>
        </p:nvPicPr>
        <p:blipFill>
          <a:blip r:embed="rId2"/>
          <a:stretch>
            <a:fillRect/>
          </a:stretch>
        </p:blipFill>
        <p:spPr>
          <a:xfrm>
            <a:off x="232304" y="2913093"/>
            <a:ext cx="4571999" cy="526143"/>
          </a:xfrm>
          <a:prstGeom prst="rect">
            <a:avLst/>
          </a:prstGeom>
        </p:spPr>
      </p:pic>
      <p:sp>
        <p:nvSpPr>
          <p:cNvPr id="12" name="TextBox 11">
            <a:extLst>
              <a:ext uri="{FF2B5EF4-FFF2-40B4-BE49-F238E27FC236}">
                <a16:creationId xmlns:a16="http://schemas.microsoft.com/office/drawing/2014/main" id="{EB98CB75-C7E3-487D-9403-1DA849A7ACC1}"/>
              </a:ext>
            </a:extLst>
          </p:cNvPr>
          <p:cNvSpPr txBox="1"/>
          <p:nvPr/>
        </p:nvSpPr>
        <p:spPr>
          <a:xfrm>
            <a:off x="1504121" y="851652"/>
            <a:ext cx="6778487" cy="369332"/>
          </a:xfrm>
          <a:prstGeom prst="rect">
            <a:avLst/>
          </a:prstGeom>
          <a:noFill/>
        </p:spPr>
        <p:txBody>
          <a:bodyPr wrap="square">
            <a:spAutoFit/>
          </a:bodyPr>
          <a:lstStyle/>
          <a:p>
            <a:r>
              <a:rPr lang="en-US" dirty="0"/>
              <a:t>Search by image and find where that image appears online</a:t>
            </a:r>
          </a:p>
        </p:txBody>
      </p:sp>
      <p:pic>
        <p:nvPicPr>
          <p:cNvPr id="4" name="Picture 3">
            <a:extLst>
              <a:ext uri="{FF2B5EF4-FFF2-40B4-BE49-F238E27FC236}">
                <a16:creationId xmlns:a16="http://schemas.microsoft.com/office/drawing/2014/main" id="{DF7754D4-5040-43F0-BF2B-316AE5B4AEFA}"/>
              </a:ext>
            </a:extLst>
          </p:cNvPr>
          <p:cNvPicPr>
            <a:picLocks noChangeAspect="1"/>
          </p:cNvPicPr>
          <p:nvPr/>
        </p:nvPicPr>
        <p:blipFill>
          <a:blip r:embed="rId3"/>
          <a:stretch>
            <a:fillRect/>
          </a:stretch>
        </p:blipFill>
        <p:spPr>
          <a:xfrm>
            <a:off x="1162774" y="1966858"/>
            <a:ext cx="2736782" cy="776893"/>
          </a:xfrm>
          <a:prstGeom prst="rect">
            <a:avLst/>
          </a:prstGeom>
        </p:spPr>
      </p:pic>
      <p:pic>
        <p:nvPicPr>
          <p:cNvPr id="5" name="Picture 4">
            <a:extLst>
              <a:ext uri="{FF2B5EF4-FFF2-40B4-BE49-F238E27FC236}">
                <a16:creationId xmlns:a16="http://schemas.microsoft.com/office/drawing/2014/main" id="{9F1F1C12-4449-4066-89F9-319433CE44C0}"/>
              </a:ext>
            </a:extLst>
          </p:cNvPr>
          <p:cNvPicPr>
            <a:picLocks noChangeAspect="1"/>
          </p:cNvPicPr>
          <p:nvPr/>
        </p:nvPicPr>
        <p:blipFill>
          <a:blip r:embed="rId4"/>
          <a:stretch>
            <a:fillRect/>
          </a:stretch>
        </p:blipFill>
        <p:spPr>
          <a:xfrm>
            <a:off x="232305" y="3583191"/>
            <a:ext cx="4572000" cy="409496"/>
          </a:xfrm>
          <a:prstGeom prst="rect">
            <a:avLst/>
          </a:prstGeom>
        </p:spPr>
      </p:pic>
      <p:pic>
        <p:nvPicPr>
          <p:cNvPr id="10" name="Picture 9">
            <a:extLst>
              <a:ext uri="{FF2B5EF4-FFF2-40B4-BE49-F238E27FC236}">
                <a16:creationId xmlns:a16="http://schemas.microsoft.com/office/drawing/2014/main" id="{34C12452-C0F8-488D-93D2-FEEB8A715425}"/>
              </a:ext>
            </a:extLst>
          </p:cNvPr>
          <p:cNvPicPr>
            <a:picLocks noChangeAspect="1"/>
          </p:cNvPicPr>
          <p:nvPr/>
        </p:nvPicPr>
        <p:blipFill>
          <a:blip r:embed="rId5"/>
          <a:stretch>
            <a:fillRect/>
          </a:stretch>
        </p:blipFill>
        <p:spPr>
          <a:xfrm>
            <a:off x="232306" y="4162029"/>
            <a:ext cx="4572000" cy="556381"/>
          </a:xfrm>
          <a:prstGeom prst="rect">
            <a:avLst/>
          </a:prstGeom>
        </p:spPr>
      </p:pic>
      <p:sp>
        <p:nvSpPr>
          <p:cNvPr id="16" name="TextBox 15">
            <a:extLst>
              <a:ext uri="{FF2B5EF4-FFF2-40B4-BE49-F238E27FC236}">
                <a16:creationId xmlns:a16="http://schemas.microsoft.com/office/drawing/2014/main" id="{7D65B559-20DD-4D22-ADAB-01A117947967}"/>
              </a:ext>
            </a:extLst>
          </p:cNvPr>
          <p:cNvSpPr txBox="1"/>
          <p:nvPr/>
        </p:nvSpPr>
        <p:spPr>
          <a:xfrm>
            <a:off x="5151346" y="2913093"/>
            <a:ext cx="3584321" cy="369332"/>
          </a:xfrm>
          <a:prstGeom prst="rect">
            <a:avLst/>
          </a:prstGeom>
          <a:noFill/>
        </p:spPr>
        <p:txBody>
          <a:bodyPr wrap="square">
            <a:spAutoFit/>
          </a:bodyPr>
          <a:lstStyle/>
          <a:p>
            <a:r>
              <a:rPr lang="en-US" b="1" dirty="0"/>
              <a:t>https://www.bing.com/</a:t>
            </a:r>
          </a:p>
        </p:txBody>
      </p:sp>
      <p:sp>
        <p:nvSpPr>
          <p:cNvPr id="18" name="TextBox 17">
            <a:extLst>
              <a:ext uri="{FF2B5EF4-FFF2-40B4-BE49-F238E27FC236}">
                <a16:creationId xmlns:a16="http://schemas.microsoft.com/office/drawing/2014/main" id="{7EE0EC71-ADB7-40F9-BF7D-925F95343AD9}"/>
              </a:ext>
            </a:extLst>
          </p:cNvPr>
          <p:cNvSpPr txBox="1"/>
          <p:nvPr/>
        </p:nvSpPr>
        <p:spPr>
          <a:xfrm>
            <a:off x="5135217" y="2032755"/>
            <a:ext cx="3147391" cy="369332"/>
          </a:xfrm>
          <a:prstGeom prst="rect">
            <a:avLst/>
          </a:prstGeom>
          <a:noFill/>
        </p:spPr>
        <p:txBody>
          <a:bodyPr wrap="square">
            <a:spAutoFit/>
          </a:bodyPr>
          <a:lstStyle/>
          <a:p>
            <a:r>
              <a:rPr lang="en-US" b="1" dirty="0"/>
              <a:t>https://tineye.com/</a:t>
            </a:r>
          </a:p>
        </p:txBody>
      </p:sp>
      <p:sp>
        <p:nvSpPr>
          <p:cNvPr id="20" name="TextBox 19">
            <a:extLst>
              <a:ext uri="{FF2B5EF4-FFF2-40B4-BE49-F238E27FC236}">
                <a16:creationId xmlns:a16="http://schemas.microsoft.com/office/drawing/2014/main" id="{DFD47CBF-E701-44B8-AAC8-A1127A5A516F}"/>
              </a:ext>
            </a:extLst>
          </p:cNvPr>
          <p:cNvSpPr txBox="1"/>
          <p:nvPr/>
        </p:nvSpPr>
        <p:spPr>
          <a:xfrm>
            <a:off x="5151346" y="3548050"/>
            <a:ext cx="3760349" cy="369332"/>
          </a:xfrm>
          <a:prstGeom prst="rect">
            <a:avLst/>
          </a:prstGeom>
          <a:noFill/>
        </p:spPr>
        <p:txBody>
          <a:bodyPr wrap="square">
            <a:spAutoFit/>
          </a:bodyPr>
          <a:lstStyle/>
          <a:p>
            <a:r>
              <a:rPr lang="en-US" b="1" dirty="0"/>
              <a:t>https://yandex.com/images/</a:t>
            </a:r>
          </a:p>
        </p:txBody>
      </p:sp>
      <p:sp>
        <p:nvSpPr>
          <p:cNvPr id="22" name="TextBox 21">
            <a:extLst>
              <a:ext uri="{FF2B5EF4-FFF2-40B4-BE49-F238E27FC236}">
                <a16:creationId xmlns:a16="http://schemas.microsoft.com/office/drawing/2014/main" id="{E26FA149-F1C3-4096-A294-E03A7BA2B761}"/>
              </a:ext>
            </a:extLst>
          </p:cNvPr>
          <p:cNvSpPr txBox="1"/>
          <p:nvPr/>
        </p:nvSpPr>
        <p:spPr>
          <a:xfrm>
            <a:off x="5151346" y="4275740"/>
            <a:ext cx="3687854" cy="369332"/>
          </a:xfrm>
          <a:prstGeom prst="rect">
            <a:avLst/>
          </a:prstGeom>
          <a:noFill/>
        </p:spPr>
        <p:txBody>
          <a:bodyPr wrap="square">
            <a:spAutoFit/>
          </a:bodyPr>
          <a:lstStyle/>
          <a:p>
            <a:r>
              <a:rPr lang="en-US" b="1" dirty="0"/>
              <a:t>https://images.google.com/</a:t>
            </a:r>
          </a:p>
        </p:txBody>
      </p:sp>
    </p:spTree>
    <p:extLst>
      <p:ext uri="{BB962C8B-B14F-4D97-AF65-F5344CB8AC3E}">
        <p14:creationId xmlns:p14="http://schemas.microsoft.com/office/powerpoint/2010/main" val="1745980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D3DD8D-3B57-49AE-98A8-8C700D37F888}"/>
              </a:ext>
            </a:extLst>
          </p:cNvPr>
          <p:cNvSpPr/>
          <p:nvPr/>
        </p:nvSpPr>
        <p:spPr>
          <a:xfrm>
            <a:off x="920201" y="148764"/>
            <a:ext cx="76349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META DATA Extraction</a:t>
            </a:r>
          </a:p>
        </p:txBody>
      </p:sp>
      <p:pic>
        <p:nvPicPr>
          <p:cNvPr id="5" name="Picture 4">
            <a:extLst>
              <a:ext uri="{FF2B5EF4-FFF2-40B4-BE49-F238E27FC236}">
                <a16:creationId xmlns:a16="http://schemas.microsoft.com/office/drawing/2014/main" id="{9BEDB551-8FA6-48A9-86D5-711BDF57A1B2}"/>
              </a:ext>
            </a:extLst>
          </p:cNvPr>
          <p:cNvPicPr>
            <a:picLocks noChangeAspect="1"/>
          </p:cNvPicPr>
          <p:nvPr/>
        </p:nvPicPr>
        <p:blipFill>
          <a:blip r:embed="rId2"/>
          <a:stretch>
            <a:fillRect/>
          </a:stretch>
        </p:blipFill>
        <p:spPr>
          <a:xfrm>
            <a:off x="358763" y="1757583"/>
            <a:ext cx="4012274" cy="2133392"/>
          </a:xfrm>
          <a:prstGeom prst="rect">
            <a:avLst/>
          </a:prstGeom>
        </p:spPr>
      </p:pic>
      <p:sp>
        <p:nvSpPr>
          <p:cNvPr id="6" name="Rectangle 5">
            <a:extLst>
              <a:ext uri="{FF2B5EF4-FFF2-40B4-BE49-F238E27FC236}">
                <a16:creationId xmlns:a16="http://schemas.microsoft.com/office/drawing/2014/main" id="{97057D33-051C-4D30-8223-0AD09730E98D}"/>
              </a:ext>
            </a:extLst>
          </p:cNvPr>
          <p:cNvSpPr/>
          <p:nvPr/>
        </p:nvSpPr>
        <p:spPr>
          <a:xfrm>
            <a:off x="4134679" y="2103459"/>
            <a:ext cx="4598504"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https://exifinfo.org/</a:t>
            </a:r>
          </a:p>
        </p:txBody>
      </p:sp>
      <p:sp>
        <p:nvSpPr>
          <p:cNvPr id="7" name="Rectangle 6">
            <a:extLst>
              <a:ext uri="{FF2B5EF4-FFF2-40B4-BE49-F238E27FC236}">
                <a16:creationId xmlns:a16="http://schemas.microsoft.com/office/drawing/2014/main" id="{492DEB8E-163C-4ADD-A548-27CCDB3B64B9}"/>
              </a:ext>
            </a:extLst>
          </p:cNvPr>
          <p:cNvSpPr/>
          <p:nvPr/>
        </p:nvSpPr>
        <p:spPr>
          <a:xfrm>
            <a:off x="5217897" y="2766384"/>
            <a:ext cx="2432076" cy="400110"/>
          </a:xfrm>
          <a:prstGeom prst="rect">
            <a:avLst/>
          </a:prstGeom>
          <a:noFill/>
        </p:spPr>
        <p:txBody>
          <a:bodyPr wrap="none" lIns="91440" tIns="45720" rIns="91440" bIns="45720">
            <a:spAutoFit/>
          </a:bodyPr>
          <a:lstStyle/>
          <a:p>
            <a:pPr algn="ctr"/>
            <a:r>
              <a:rPr lang="en-US" sz="2000" b="1" cap="none" spc="0" dirty="0" err="1">
                <a:ln w="22225">
                  <a:solidFill>
                    <a:schemeClr val="accent2"/>
                  </a:solidFill>
                  <a:prstDash val="solid"/>
                </a:ln>
                <a:solidFill>
                  <a:schemeClr val="accent2">
                    <a:lumMod val="40000"/>
                    <a:lumOff val="60000"/>
                  </a:schemeClr>
                </a:solidFill>
                <a:effectLst/>
              </a:rPr>
              <a:t>Exiftool</a:t>
            </a:r>
            <a:r>
              <a:rPr lang="en-US" sz="2000" b="1" cap="none" spc="0" dirty="0">
                <a:ln w="22225">
                  <a:solidFill>
                    <a:schemeClr val="accent2"/>
                  </a:solidFill>
                  <a:prstDash val="solid"/>
                </a:ln>
                <a:solidFill>
                  <a:schemeClr val="accent2">
                    <a:lumMod val="40000"/>
                    <a:lumOff val="60000"/>
                  </a:schemeClr>
                </a:solidFill>
                <a:effectLst/>
              </a:rPr>
              <a:t> –kali </a:t>
            </a:r>
            <a:r>
              <a:rPr lang="en-US" sz="2000" b="1" cap="none" spc="0" dirty="0" err="1">
                <a:ln w="22225">
                  <a:solidFill>
                    <a:schemeClr val="accent2"/>
                  </a:solidFill>
                  <a:prstDash val="solid"/>
                </a:ln>
                <a:solidFill>
                  <a:schemeClr val="accent2">
                    <a:lumMod val="40000"/>
                    <a:lumOff val="60000"/>
                  </a:schemeClr>
                </a:solidFill>
                <a:effectLst/>
              </a:rPr>
              <a:t>linux</a:t>
            </a:r>
            <a:endParaRPr lang="en-US" sz="2000" b="1" cap="none" spc="0" dirty="0">
              <a:ln w="22225">
                <a:solidFill>
                  <a:schemeClr val="accent2"/>
                </a:solidFill>
                <a:prstDash val="solid"/>
              </a:ln>
              <a:solidFill>
                <a:schemeClr val="accent2">
                  <a:lumMod val="40000"/>
                  <a:lumOff val="60000"/>
                </a:schemeClr>
              </a:solidFill>
              <a:effectLst/>
            </a:endParaRPr>
          </a:p>
        </p:txBody>
      </p:sp>
      <p:pic>
        <p:nvPicPr>
          <p:cNvPr id="9" name="Picture 8" descr="A fire hydrant in front of a brick building&#10;&#10;Description automatically generated">
            <a:extLst>
              <a:ext uri="{FF2B5EF4-FFF2-40B4-BE49-F238E27FC236}">
                <a16:creationId xmlns:a16="http://schemas.microsoft.com/office/drawing/2014/main" id="{EFA78611-F4E7-4345-A435-6EDC18D2F8A8}"/>
              </a:ext>
            </a:extLst>
          </p:cNvPr>
          <p:cNvPicPr>
            <a:picLocks noChangeAspect="1"/>
          </p:cNvPicPr>
          <p:nvPr/>
        </p:nvPicPr>
        <p:blipFill>
          <a:blip r:embed="rId3"/>
          <a:stretch>
            <a:fillRect/>
          </a:stretch>
        </p:blipFill>
        <p:spPr>
          <a:xfrm>
            <a:off x="5718976" y="3756652"/>
            <a:ext cx="1535927" cy="1151945"/>
          </a:xfrm>
          <a:prstGeom prst="rect">
            <a:avLst/>
          </a:prstGeom>
        </p:spPr>
      </p:pic>
      <p:pic>
        <p:nvPicPr>
          <p:cNvPr id="2" name="Picture 1">
            <a:extLst>
              <a:ext uri="{FF2B5EF4-FFF2-40B4-BE49-F238E27FC236}">
                <a16:creationId xmlns:a16="http://schemas.microsoft.com/office/drawing/2014/main" id="{1B01FDD1-7915-46BA-A9EA-5E42CC8FF319}"/>
              </a:ext>
            </a:extLst>
          </p:cNvPr>
          <p:cNvPicPr>
            <a:picLocks noChangeAspect="1"/>
          </p:cNvPicPr>
          <p:nvPr/>
        </p:nvPicPr>
        <p:blipFill>
          <a:blip r:embed="rId4"/>
          <a:stretch>
            <a:fillRect/>
          </a:stretch>
        </p:blipFill>
        <p:spPr>
          <a:xfrm>
            <a:off x="4472650" y="3993140"/>
            <a:ext cx="1091705" cy="801505"/>
          </a:xfrm>
          <a:prstGeom prst="rect">
            <a:avLst/>
          </a:prstGeom>
        </p:spPr>
      </p:pic>
    </p:spTree>
    <p:extLst>
      <p:ext uri="{BB962C8B-B14F-4D97-AF65-F5344CB8AC3E}">
        <p14:creationId xmlns:p14="http://schemas.microsoft.com/office/powerpoint/2010/main" val="3040946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046407-AF66-4AE0-972A-D303DD11546D}"/>
              </a:ext>
            </a:extLst>
          </p:cNvPr>
          <p:cNvSpPr txBox="1"/>
          <p:nvPr/>
        </p:nvSpPr>
        <p:spPr>
          <a:xfrm>
            <a:off x="4873984" y="1502013"/>
            <a:ext cx="4130868" cy="1869743"/>
          </a:xfrm>
          <a:prstGeom prst="rect">
            <a:avLst/>
          </a:prstGeom>
          <a:noFill/>
        </p:spPr>
        <p:txBody>
          <a:bodyPr wrap="square">
            <a:spAutoFit/>
          </a:bodyPr>
          <a:lstStyle/>
          <a:p>
            <a:pPr marL="0" marR="0" algn="ctr">
              <a:lnSpc>
                <a:spcPct val="107000"/>
              </a:lnSpc>
              <a:spcBef>
                <a:spcPts val="0"/>
              </a:spcBef>
              <a:spcAft>
                <a:spcPts val="800"/>
              </a:spcAft>
            </a:pPr>
            <a:r>
              <a:rPr lang="en-US" sz="12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Recon-ng is a full-featured Web Reconnaissance framework written in Python. Complete with independent modules, database interaction, built in convenience functions, interactive help, and command completion, Recon-ng provides a powerful environment in which open source web-based reconnaissance can be conducted quickly and thoroughly</a:t>
            </a:r>
            <a:endParaRPr lang="en-US" sz="12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2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79056C-0CCB-449B-8702-015F535AFEAE}"/>
              </a:ext>
            </a:extLst>
          </p:cNvPr>
          <p:cNvSpPr txBox="1"/>
          <p:nvPr/>
        </p:nvSpPr>
        <p:spPr>
          <a:xfrm>
            <a:off x="4873984" y="493164"/>
            <a:ext cx="3449872" cy="658835"/>
          </a:xfrm>
          <a:prstGeom prst="rect">
            <a:avLst/>
          </a:prstGeom>
          <a:noFill/>
        </p:spPr>
        <p:txBody>
          <a:bodyPr wrap="square">
            <a:spAutoFit/>
          </a:bodyPr>
          <a:lstStyle/>
          <a:p>
            <a:pPr marL="0" marR="0" algn="ctr">
              <a:lnSpc>
                <a:spcPct val="107000"/>
              </a:lnSpc>
              <a:spcBef>
                <a:spcPts val="0"/>
              </a:spcBef>
              <a:spcAft>
                <a:spcPts val="800"/>
              </a:spcAft>
            </a:pPr>
            <a:r>
              <a:rPr lang="en-US" sz="3600" dirty="0">
                <a:effectLst/>
                <a:latin typeface="Calibri" panose="020F0502020204030204" pitchFamily="34" charset="0"/>
                <a:ea typeface="Times New Roman" panose="02020603050405020304" pitchFamily="18" charset="0"/>
                <a:cs typeface="Calibri" panose="020F0502020204030204" pitchFamily="34" charset="0"/>
              </a:rPr>
              <a:t>RECON-NG</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37A105C-48E7-4229-B365-BB7BEE27856D}"/>
              </a:ext>
            </a:extLst>
          </p:cNvPr>
          <p:cNvSpPr txBox="1"/>
          <p:nvPr/>
        </p:nvSpPr>
        <p:spPr>
          <a:xfrm>
            <a:off x="4312920" y="3502155"/>
            <a:ext cx="4572000" cy="375552"/>
          </a:xfrm>
          <a:prstGeom prst="rect">
            <a:avLst/>
          </a:prstGeom>
          <a:noFill/>
        </p:spPr>
        <p:txBody>
          <a:bodyPr wrap="square">
            <a:spAutoFit/>
          </a:bodyPr>
          <a:lstStyle/>
          <a:p>
            <a:pPr marL="0" marR="0" algn="ctr">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Recon-NG lab</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5340F08-404E-424C-9D68-900AF7EE2D07}"/>
              </a:ext>
            </a:extLst>
          </p:cNvPr>
          <p:cNvPicPr>
            <a:picLocks noChangeAspect="1"/>
          </p:cNvPicPr>
          <p:nvPr/>
        </p:nvPicPr>
        <p:blipFill>
          <a:blip r:embed="rId2"/>
          <a:stretch>
            <a:fillRect/>
          </a:stretch>
        </p:blipFill>
        <p:spPr>
          <a:xfrm>
            <a:off x="244793" y="1449611"/>
            <a:ext cx="4517708" cy="1974545"/>
          </a:xfrm>
          <a:prstGeom prst="rect">
            <a:avLst/>
          </a:prstGeom>
        </p:spPr>
      </p:pic>
      <p:pic>
        <p:nvPicPr>
          <p:cNvPr id="4" name="Picture 3">
            <a:extLst>
              <a:ext uri="{FF2B5EF4-FFF2-40B4-BE49-F238E27FC236}">
                <a16:creationId xmlns:a16="http://schemas.microsoft.com/office/drawing/2014/main" id="{0E0322E1-C7B0-4F37-BEEC-BC44A61DED00}"/>
              </a:ext>
            </a:extLst>
          </p:cNvPr>
          <p:cNvPicPr>
            <a:picLocks noChangeAspect="1"/>
          </p:cNvPicPr>
          <p:nvPr/>
        </p:nvPicPr>
        <p:blipFill>
          <a:blip r:embed="rId3"/>
          <a:stretch>
            <a:fillRect/>
          </a:stretch>
        </p:blipFill>
        <p:spPr>
          <a:xfrm>
            <a:off x="6053067" y="3877707"/>
            <a:ext cx="1091705" cy="801505"/>
          </a:xfrm>
          <a:prstGeom prst="rect">
            <a:avLst/>
          </a:prstGeom>
        </p:spPr>
      </p:pic>
    </p:spTree>
    <p:extLst>
      <p:ext uri="{BB962C8B-B14F-4D97-AF65-F5344CB8AC3E}">
        <p14:creationId xmlns:p14="http://schemas.microsoft.com/office/powerpoint/2010/main" val="256371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5D9D8E-18AB-44D0-85A5-9353683D5E44}"/>
              </a:ext>
            </a:extLst>
          </p:cNvPr>
          <p:cNvSpPr>
            <a:spLocks noGrp="1"/>
          </p:cNvSpPr>
          <p:nvPr>
            <p:ph type="body" sz="quarter" idx="10"/>
          </p:nvPr>
        </p:nvSpPr>
        <p:spPr>
          <a:xfrm>
            <a:off x="5208104" y="258417"/>
            <a:ext cx="3440596" cy="2729119"/>
          </a:xfrm>
        </p:spPr>
        <p:txBody>
          <a:bodyPr/>
          <a:lstStyle/>
          <a:p>
            <a:r>
              <a:rPr lang="en-US" b="1" dirty="0"/>
              <a:t>HUNT DOWN SOCIAL MEDIA WITH SHERLOCK.PY</a:t>
            </a:r>
          </a:p>
        </p:txBody>
      </p:sp>
      <p:pic>
        <p:nvPicPr>
          <p:cNvPr id="4" name="Picture 3">
            <a:extLst>
              <a:ext uri="{FF2B5EF4-FFF2-40B4-BE49-F238E27FC236}">
                <a16:creationId xmlns:a16="http://schemas.microsoft.com/office/drawing/2014/main" id="{1D494FDE-2E7E-4610-A82D-F0228D7D9821}"/>
              </a:ext>
            </a:extLst>
          </p:cNvPr>
          <p:cNvPicPr>
            <a:picLocks noChangeAspect="1"/>
          </p:cNvPicPr>
          <p:nvPr/>
        </p:nvPicPr>
        <p:blipFill>
          <a:blip r:embed="rId2"/>
          <a:stretch>
            <a:fillRect/>
          </a:stretch>
        </p:blipFill>
        <p:spPr>
          <a:xfrm>
            <a:off x="933450" y="1322525"/>
            <a:ext cx="2705100" cy="2657475"/>
          </a:xfrm>
          <a:prstGeom prst="rect">
            <a:avLst/>
          </a:prstGeom>
        </p:spPr>
      </p:pic>
      <p:sp>
        <p:nvSpPr>
          <p:cNvPr id="6" name="TextBox 5">
            <a:extLst>
              <a:ext uri="{FF2B5EF4-FFF2-40B4-BE49-F238E27FC236}">
                <a16:creationId xmlns:a16="http://schemas.microsoft.com/office/drawing/2014/main" id="{3FBA094F-E78E-41B2-98D7-3DDFBABE6207}"/>
              </a:ext>
            </a:extLst>
          </p:cNvPr>
          <p:cNvSpPr txBox="1"/>
          <p:nvPr/>
        </p:nvSpPr>
        <p:spPr>
          <a:xfrm>
            <a:off x="5208104" y="2571750"/>
            <a:ext cx="3359426" cy="646331"/>
          </a:xfrm>
          <a:prstGeom prst="rect">
            <a:avLst/>
          </a:prstGeom>
          <a:noFill/>
        </p:spPr>
        <p:txBody>
          <a:bodyPr wrap="square">
            <a:spAutoFit/>
          </a:bodyPr>
          <a:lstStyle/>
          <a:p>
            <a:r>
              <a:rPr lang="en-US" dirty="0"/>
              <a:t>https://github.com/sherlock-project/sherlock</a:t>
            </a:r>
          </a:p>
        </p:txBody>
      </p:sp>
    </p:spTree>
    <p:extLst>
      <p:ext uri="{BB962C8B-B14F-4D97-AF65-F5344CB8AC3E}">
        <p14:creationId xmlns:p14="http://schemas.microsoft.com/office/powerpoint/2010/main" val="2359558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E273F8-94C4-455B-BD92-074038B42968}"/>
              </a:ext>
            </a:extLst>
          </p:cNvPr>
          <p:cNvSpPr txBox="1"/>
          <p:nvPr/>
        </p:nvSpPr>
        <p:spPr>
          <a:xfrm>
            <a:off x="125896" y="0"/>
            <a:ext cx="4572000" cy="4551311"/>
          </a:xfrm>
          <a:prstGeom prst="rect">
            <a:avLst/>
          </a:prstGeom>
          <a:noFill/>
        </p:spPr>
        <p:txBody>
          <a:bodyPr wrap="square">
            <a:spAutoFit/>
          </a:bodyPr>
          <a:lstStyle/>
          <a:p>
            <a:pPr marL="0" marR="0" algn="ctr">
              <a:lnSpc>
                <a:spcPct val="107000"/>
              </a:lnSpc>
              <a:spcBef>
                <a:spcPts val="0"/>
              </a:spcBef>
              <a:spcAft>
                <a:spcPts val="800"/>
              </a:spcAft>
            </a:pP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Maltego</a:t>
            </a: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is an open source intelligence (OSINT) and graphical link analysis tool for gathering and connecting information for investigative tasks.</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Build Threat Graphs</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Use transforms to generate leads and information</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Visually explore relationships b/w data</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gn="ctr">
              <a:lnSpc>
                <a:spcPct val="107000"/>
              </a:lnSpc>
              <a:spcBef>
                <a:spcPts val="0"/>
              </a:spcBef>
              <a:spcAft>
                <a:spcPts val="800"/>
              </a:spcAft>
            </a:pPr>
            <a:r>
              <a:rPr lang="en-US"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MALTEGO LAB</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9480D4B-F510-4F1E-9A54-FDC41ADF5850}"/>
              </a:ext>
            </a:extLst>
          </p:cNvPr>
          <p:cNvSpPr txBox="1"/>
          <p:nvPr/>
        </p:nvSpPr>
        <p:spPr>
          <a:xfrm>
            <a:off x="6013174" y="407424"/>
            <a:ext cx="2289313" cy="369332"/>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MALTEGO</a:t>
            </a:r>
            <a:endParaRPr lang="en-US" dirty="0"/>
          </a:p>
        </p:txBody>
      </p:sp>
      <p:pic>
        <p:nvPicPr>
          <p:cNvPr id="2" name="Picture 1">
            <a:extLst>
              <a:ext uri="{FF2B5EF4-FFF2-40B4-BE49-F238E27FC236}">
                <a16:creationId xmlns:a16="http://schemas.microsoft.com/office/drawing/2014/main" id="{6EF44904-EB95-4FA4-A086-3FEBFCBD23BB}"/>
              </a:ext>
            </a:extLst>
          </p:cNvPr>
          <p:cNvPicPr>
            <a:picLocks noChangeAspect="1"/>
          </p:cNvPicPr>
          <p:nvPr/>
        </p:nvPicPr>
        <p:blipFill>
          <a:blip r:embed="rId2"/>
          <a:stretch>
            <a:fillRect/>
          </a:stretch>
        </p:blipFill>
        <p:spPr>
          <a:xfrm>
            <a:off x="3401307" y="3992007"/>
            <a:ext cx="1091705" cy="801505"/>
          </a:xfrm>
          <a:prstGeom prst="rect">
            <a:avLst/>
          </a:prstGeom>
        </p:spPr>
      </p:pic>
      <p:pic>
        <p:nvPicPr>
          <p:cNvPr id="6" name="Picture 5">
            <a:extLst>
              <a:ext uri="{FF2B5EF4-FFF2-40B4-BE49-F238E27FC236}">
                <a16:creationId xmlns:a16="http://schemas.microsoft.com/office/drawing/2014/main" id="{FEF80206-132B-40CB-B232-44EA1BD07C42}"/>
              </a:ext>
            </a:extLst>
          </p:cNvPr>
          <p:cNvPicPr>
            <a:picLocks noChangeAspect="1"/>
          </p:cNvPicPr>
          <p:nvPr/>
        </p:nvPicPr>
        <p:blipFill>
          <a:blip r:embed="rId3"/>
          <a:stretch>
            <a:fillRect/>
          </a:stretch>
        </p:blipFill>
        <p:spPr>
          <a:xfrm>
            <a:off x="4922520" y="1755537"/>
            <a:ext cx="3653289" cy="1978263"/>
          </a:xfrm>
          <a:prstGeom prst="rect">
            <a:avLst/>
          </a:prstGeom>
        </p:spPr>
      </p:pic>
    </p:spTree>
    <p:extLst>
      <p:ext uri="{BB962C8B-B14F-4D97-AF65-F5344CB8AC3E}">
        <p14:creationId xmlns:p14="http://schemas.microsoft.com/office/powerpoint/2010/main" val="423887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FE109E-E518-4D9F-A6DE-D5DD2E809113}"/>
              </a:ext>
            </a:extLst>
          </p:cNvPr>
          <p:cNvSpPr txBox="1"/>
          <p:nvPr/>
        </p:nvSpPr>
        <p:spPr>
          <a:xfrm>
            <a:off x="245164" y="1539161"/>
            <a:ext cx="8554279" cy="1572418"/>
          </a:xfrm>
          <a:prstGeom prst="rect">
            <a:avLst/>
          </a:prstGeom>
          <a:noFill/>
        </p:spPr>
        <p:txBody>
          <a:bodyPr wrap="square">
            <a:spAutoFit/>
          </a:bodyPr>
          <a:lstStyle/>
          <a:p>
            <a:pPr marL="22860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Scrapping: 	Converting unstructured data to structured information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Web Scrapping:	Technique to programmatically extract information from Websites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				Focuses on converting data from html sites to analyzable data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44F315-5F87-4E3A-B543-821733EF0D91}"/>
              </a:ext>
            </a:extLst>
          </p:cNvPr>
          <p:cNvSpPr txBox="1"/>
          <p:nvPr/>
        </p:nvSpPr>
        <p:spPr>
          <a:xfrm>
            <a:off x="2345635" y="299241"/>
            <a:ext cx="4572000" cy="375552"/>
          </a:xfrm>
          <a:prstGeom prst="rect">
            <a:avLst/>
          </a:prstGeom>
          <a:noFill/>
        </p:spPr>
        <p:txBody>
          <a:bodyPr wrap="square">
            <a:spAutoFit/>
          </a:bodyPr>
          <a:lstStyle/>
          <a:p>
            <a:pPr marL="228600" marR="0" algn="ctr">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WEB SCRAPPING WITH PYTHON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31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069D0-8072-49AB-A9FE-C8164DC326A6}"/>
              </a:ext>
            </a:extLst>
          </p:cNvPr>
          <p:cNvSpPr txBox="1"/>
          <p:nvPr/>
        </p:nvSpPr>
        <p:spPr>
          <a:xfrm>
            <a:off x="178904" y="1171898"/>
            <a:ext cx="4179735" cy="2761718"/>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From Security perspective</a:t>
            </a:r>
          </a:p>
          <a:p>
            <a:pPr marL="0" marR="0">
              <a:lnSpc>
                <a:spcPct val="107000"/>
              </a:lnSpc>
              <a:spcBef>
                <a:spcPts val="0"/>
              </a:spcBef>
              <a:spcAft>
                <a:spcPts val="80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•Offensive: Gathering information before an attack</a:t>
            </a:r>
          </a:p>
          <a:p>
            <a:pPr marL="0" marR="0" indent="457200">
              <a:lnSpc>
                <a:spcPct val="107000"/>
              </a:lnSpc>
              <a:spcBef>
                <a:spcPts val="0"/>
              </a:spcBef>
              <a:spcAft>
                <a:spcPts val="80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•Defensive: Learning about attacks against the company.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FE8BED6-B03F-43F3-ACE5-03C411911BC9}"/>
              </a:ext>
            </a:extLst>
          </p:cNvPr>
          <p:cNvSpPr txBox="1"/>
          <p:nvPr/>
        </p:nvSpPr>
        <p:spPr>
          <a:xfrm>
            <a:off x="4684643" y="1171898"/>
            <a:ext cx="4572000" cy="3061864"/>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From state perspective: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 Active: Interactive Session for Information GATHERING</a:t>
            </a:r>
          </a:p>
          <a:p>
            <a:pPr marL="0" marR="0">
              <a:lnSpc>
                <a:spcPct val="107000"/>
              </a:lnSpc>
              <a:spcBef>
                <a:spcPts val="0"/>
              </a:spcBef>
              <a:spcAft>
                <a:spcPts val="80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 Passive: Use publicly available information without interactive with target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58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C685E0-CB72-43AA-B41F-25A664EB2546}"/>
              </a:ext>
            </a:extLst>
          </p:cNvPr>
          <p:cNvSpPr txBox="1"/>
          <p:nvPr/>
        </p:nvSpPr>
        <p:spPr>
          <a:xfrm>
            <a:off x="426720" y="506650"/>
            <a:ext cx="3425952" cy="2580322"/>
          </a:xfrm>
          <a:prstGeom prst="rect">
            <a:avLst/>
          </a:prstGeom>
          <a:noFill/>
        </p:spPr>
        <p:txBody>
          <a:bodyPr wrap="square">
            <a:spAutoFit/>
          </a:bodyPr>
          <a:lstStyle/>
          <a:p>
            <a:pPr marL="2286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Fetching the data: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Involves finding URL and endpoint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Sending HTTP requests to collect data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Example: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 “import requests”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“data = </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requests.get</a:t>
            </a:r>
            <a:r>
              <a:rPr lang="en-US" sz="1200" b="1" dirty="0">
                <a:effectLst/>
                <a:latin typeface="Calibri" panose="020F0502020204030204" pitchFamily="34" charset="0"/>
                <a:ea typeface="Times New Roman" panose="02020603050405020304" pitchFamily="18" charset="0"/>
                <a:cs typeface="Calibri" panose="020F0502020204030204" pitchFamily="34" charset="0"/>
              </a:rPr>
              <a:t>(‘www.google.com’)”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“html=</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data.content</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CF39121-1189-4EEB-B384-32B1214757B9}"/>
              </a:ext>
            </a:extLst>
          </p:cNvPr>
          <p:cNvSpPr txBox="1"/>
          <p:nvPr/>
        </p:nvSpPr>
        <p:spPr>
          <a:xfrm>
            <a:off x="4712208" y="506650"/>
            <a:ext cx="3749040" cy="2580322"/>
          </a:xfrm>
          <a:prstGeom prst="rect">
            <a:avLst/>
          </a:prstGeom>
          <a:noFill/>
        </p:spPr>
        <p:txBody>
          <a:bodyPr wrap="square">
            <a:spAutoFit/>
          </a:bodyPr>
          <a:lstStyle/>
          <a:p>
            <a:pPr marL="0" marR="0" indent="22860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Parsing the data: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Methods to search, navigate and select data items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“from bs4 import </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BeautifulSoup</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“Soup=</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BeautifulSoup</a:t>
            </a:r>
            <a:r>
              <a:rPr lang="en-US" sz="1200" b="1" dirty="0">
                <a:effectLst/>
                <a:latin typeface="Calibri" panose="020F0502020204030204" pitchFamily="34" charset="0"/>
                <a:ea typeface="Times New Roman" panose="02020603050405020304" pitchFamily="18" charset="0"/>
                <a:cs typeface="Calibri" panose="020F0502020204030204" pitchFamily="34" charset="0"/>
              </a:rPr>
              <a:t>(html,’</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html.parser</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divtag</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soup.findAll</a:t>
            </a:r>
            <a:r>
              <a:rPr lang="en-US" sz="1200" b="1" dirty="0">
                <a:effectLst/>
                <a:latin typeface="Calibri" panose="020F0502020204030204" pitchFamily="34" charset="0"/>
                <a:ea typeface="Times New Roman" panose="02020603050405020304" pitchFamily="18" charset="0"/>
                <a:cs typeface="Calibri" panose="020F0502020204030204" pitchFamily="34" charset="0"/>
              </a:rPr>
              <a:t>('div',{'</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class':'result</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links_a</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t>
            </a:r>
            <a:r>
              <a:rPr lang="en-US" sz="1200" b="1" dirty="0" err="1">
                <a:effectLst/>
                <a:latin typeface="Calibri" panose="020F0502020204030204" pitchFamily="34" charset="0"/>
                <a:ea typeface="Times New Roman" panose="02020603050405020304" pitchFamily="18" charset="0"/>
                <a:cs typeface="Calibri" panose="020F0502020204030204" pitchFamily="34" charset="0"/>
              </a:rPr>
              <a:t>soup.find_all</a:t>
            </a:r>
            <a:r>
              <a:rPr lang="en-US" sz="1200" b="1" dirty="0">
                <a:effectLst/>
                <a:latin typeface="Calibri" panose="020F0502020204030204" pitchFamily="34" charset="0"/>
                <a:ea typeface="Times New Roman" panose="02020603050405020304" pitchFamily="18" charset="0"/>
                <a:cs typeface="Calibri" panose="020F0502020204030204" pitchFamily="34" charset="0"/>
              </a:rPr>
              <a:t>('a')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57B4C07-3919-4EE8-85A3-AC8579DC20F3}"/>
              </a:ext>
            </a:extLst>
          </p:cNvPr>
          <p:cNvSpPr txBox="1"/>
          <p:nvPr/>
        </p:nvSpPr>
        <p:spPr>
          <a:xfrm>
            <a:off x="140208" y="3877668"/>
            <a:ext cx="4572000" cy="671915"/>
          </a:xfrm>
          <a:prstGeom prst="rect">
            <a:avLst/>
          </a:prstGeom>
          <a:noFill/>
        </p:spPr>
        <p:txBody>
          <a:bodyPr wrap="square">
            <a:spAutoFit/>
          </a:bodyPr>
          <a:lstStyle/>
          <a:p>
            <a:pPr marL="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Requests is Python library to perform HTTP requests and retrieve data from </a:t>
            </a:r>
            <a:r>
              <a:rPr lang="en-US" sz="1800" i="1" dirty="0" err="1">
                <a:effectLst/>
                <a:latin typeface="Calibri" panose="020F0502020204030204" pitchFamily="34" charset="0"/>
                <a:ea typeface="Times New Roman" panose="02020603050405020304" pitchFamily="18" charset="0"/>
                <a:cs typeface="Calibri" panose="020F0502020204030204" pitchFamily="34" charset="0"/>
              </a:rPr>
              <a:t>url</a:t>
            </a:r>
            <a:r>
              <a:rPr lang="en-US" sz="1800" i="1" dirty="0">
                <a:effectLst/>
                <a:latin typeface="Calibri" panose="020F0502020204030204" pitchFamily="34" charset="0"/>
                <a:ea typeface="Times New Roman" panose="02020603050405020304" pitchFamily="18" charset="0"/>
                <a:cs typeface="Calibri" panose="020F0502020204030204" pitchFamily="34" charset="0"/>
              </a:rPr>
              <a:t> endpoints.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575951C-E4C2-4C25-BB99-42AF716B1190}"/>
              </a:ext>
            </a:extLst>
          </p:cNvPr>
          <p:cNvSpPr txBox="1"/>
          <p:nvPr/>
        </p:nvSpPr>
        <p:spPr>
          <a:xfrm>
            <a:off x="4572000" y="3668572"/>
            <a:ext cx="4572000" cy="968278"/>
          </a:xfrm>
          <a:prstGeom prst="rect">
            <a:avLst/>
          </a:prstGeom>
          <a:noFill/>
        </p:spPr>
        <p:txBody>
          <a:bodyPr wrap="square">
            <a:spAutoFit/>
          </a:bodyPr>
          <a:lstStyle/>
          <a:p>
            <a:pPr marL="0" marR="0">
              <a:lnSpc>
                <a:spcPct val="107000"/>
              </a:lnSpc>
              <a:spcBef>
                <a:spcPts val="0"/>
              </a:spcBef>
              <a:spcAft>
                <a:spcPts val="80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Beautiful Soup is a Python library for getting data out of HTML, XML, and other markup languages.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319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576AB9-B5B7-4062-B60F-AB93989C6AC1}"/>
              </a:ext>
            </a:extLst>
          </p:cNvPr>
          <p:cNvSpPr txBox="1"/>
          <p:nvPr/>
        </p:nvSpPr>
        <p:spPr>
          <a:xfrm>
            <a:off x="4263894" y="176279"/>
            <a:ext cx="4431792" cy="4370748"/>
          </a:xfrm>
          <a:prstGeom prst="rect">
            <a:avLst/>
          </a:prstGeom>
          <a:noFill/>
        </p:spPr>
        <p:txBody>
          <a:bodyPr wrap="square">
            <a:spAutoFit/>
          </a:bodyPr>
          <a:lstStyle/>
          <a:p>
            <a:pPr marL="457200" marR="0">
              <a:lnSpc>
                <a:spcPct val="107000"/>
              </a:lnSpc>
              <a:spcBef>
                <a:spcPts val="0"/>
              </a:spcBef>
              <a:spcAft>
                <a:spcPts val="80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80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LABS:</a:t>
            </a:r>
          </a:p>
          <a:p>
            <a:pPr marL="457200" marR="0">
              <a:lnSpc>
                <a:spcPct val="107000"/>
              </a:lnSpc>
              <a:spcBef>
                <a:spcPts val="0"/>
              </a:spcBef>
              <a:spcAft>
                <a:spcPts val="800"/>
              </a:spcAft>
            </a:pPr>
            <a:r>
              <a:rPr lang="en-US" sz="1600" b="1" dirty="0">
                <a:latin typeface="Calibri" panose="020F0502020204030204" pitchFamily="34" charset="0"/>
                <a:ea typeface="Times New Roman" panose="02020603050405020304" pitchFamily="18" charset="0"/>
                <a:cs typeface="Calibri" panose="020F0502020204030204" pitchFamily="34" charset="0"/>
              </a:rPr>
              <a:t>Instagram Scraping</a:t>
            </a:r>
          </a:p>
          <a:p>
            <a:pPr marL="457200" marR="0">
              <a:lnSpc>
                <a:spcPct val="107000"/>
              </a:lnSpc>
              <a:spcBef>
                <a:spcPts val="0"/>
              </a:spcBef>
              <a:spcAft>
                <a:spcPts val="800"/>
              </a:spcAft>
            </a:pPr>
            <a:r>
              <a:rPr lang="en-US" sz="1600" b="1" dirty="0" err="1">
                <a:effectLst/>
                <a:latin typeface="Calibri" panose="020F0502020204030204" pitchFamily="34" charset="0"/>
                <a:ea typeface="Times New Roman" panose="02020603050405020304" pitchFamily="18" charset="0"/>
                <a:cs typeface="Calibri" panose="020F0502020204030204" pitchFamily="34" charset="0"/>
              </a:rPr>
              <a:t>Pastebin</a:t>
            </a:r>
            <a:r>
              <a:rPr lang="en-US" sz="1600" b="1" dirty="0">
                <a:effectLst/>
                <a:latin typeface="Calibri" panose="020F0502020204030204" pitchFamily="34" charset="0"/>
                <a:ea typeface="Times New Roman" panose="02020603050405020304" pitchFamily="18" charset="0"/>
                <a:cs typeface="Calibri" panose="020F0502020204030204" pitchFamily="34" charset="0"/>
              </a:rPr>
              <a:t> Bot</a:t>
            </a:r>
          </a:p>
          <a:p>
            <a:pPr marL="457200" marR="0">
              <a:lnSpc>
                <a:spcPct val="107000"/>
              </a:lnSpc>
              <a:spcBef>
                <a:spcPts val="0"/>
              </a:spcBef>
              <a:spcAft>
                <a:spcPts val="800"/>
              </a:spcAft>
            </a:pPr>
            <a:r>
              <a:rPr lang="en-US" sz="1600" b="1" dirty="0">
                <a:latin typeface="Calibri" panose="020F0502020204030204" pitchFamily="34" charset="0"/>
                <a:ea typeface="Times New Roman" panose="02020603050405020304" pitchFamily="18" charset="0"/>
                <a:cs typeface="Calibri" panose="020F0502020204030204" pitchFamily="34" charset="0"/>
              </a:rPr>
              <a:t>Extracting domain </a:t>
            </a:r>
            <a:r>
              <a:rPr lang="en-US" sz="1600" b="1" dirty="0" err="1">
                <a:latin typeface="Calibri" panose="020F0502020204030204" pitchFamily="34" charset="0"/>
                <a:ea typeface="Times New Roman" panose="02020603050405020304" pitchFamily="18" charset="0"/>
                <a:cs typeface="Calibri" panose="020F0502020204030204" pitchFamily="34" charset="0"/>
              </a:rPr>
              <a:t>dns</a:t>
            </a:r>
            <a:r>
              <a:rPr lang="en-US" sz="1600" b="1" dirty="0">
                <a:latin typeface="Calibri" panose="020F0502020204030204" pitchFamily="34" charset="0"/>
                <a:ea typeface="Times New Roman" panose="02020603050405020304" pitchFamily="18" charset="0"/>
                <a:cs typeface="Calibri" panose="020F0502020204030204" pitchFamily="34" charset="0"/>
              </a:rPr>
              <a:t> records</a:t>
            </a:r>
          </a:p>
          <a:p>
            <a:pPr marL="457200">
              <a:lnSpc>
                <a:spcPct val="107000"/>
              </a:lnSpc>
              <a:spcBef>
                <a:spcPts val="0"/>
              </a:spcBef>
              <a:spcAft>
                <a:spcPts val="800"/>
              </a:spcAft>
            </a:pPr>
            <a:r>
              <a:rPr lang="en-US" sz="1600" b="1" dirty="0" err="1">
                <a:latin typeface="Calibri" panose="020F0502020204030204" pitchFamily="34" charset="0"/>
                <a:ea typeface="Times New Roman" panose="02020603050405020304" pitchFamily="18" charset="0"/>
                <a:cs typeface="Calibri" panose="020F0502020204030204" pitchFamily="34" charset="0"/>
              </a:rPr>
              <a:t>Github</a:t>
            </a:r>
            <a:r>
              <a:rPr lang="en-US" sz="1600" b="1" dirty="0">
                <a:latin typeface="Calibri" panose="020F0502020204030204" pitchFamily="34" charset="0"/>
                <a:ea typeface="Times New Roman" panose="02020603050405020304" pitchFamily="18" charset="0"/>
                <a:cs typeface="Calibri" panose="020F0502020204030204" pitchFamily="34" charset="0"/>
              </a:rPr>
              <a:t> Scrapping</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spcBef>
                <a:spcPts val="0"/>
              </a:spcBef>
              <a:spcAft>
                <a:spcPts val="800"/>
              </a:spcAft>
            </a:pPr>
            <a:r>
              <a:rPr lang="en-US" sz="1600" b="1" dirty="0">
                <a:latin typeface="Calibri" panose="020F0502020204030204" pitchFamily="34" charset="0"/>
                <a:ea typeface="Times New Roman" panose="02020603050405020304" pitchFamily="18" charset="0"/>
                <a:cs typeface="Calibri" panose="020F0502020204030204" pitchFamily="34" charset="0"/>
              </a:rPr>
              <a:t>Scrapping Page links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800"/>
              </a:spcAft>
            </a:pPr>
            <a:r>
              <a:rPr lang="en-US" sz="1600" b="1" dirty="0" err="1">
                <a:effectLst/>
                <a:latin typeface="Calibri" panose="020F0502020204030204" pitchFamily="34" charset="0"/>
                <a:ea typeface="Times New Roman" panose="02020603050405020304" pitchFamily="18" charset="0"/>
                <a:cs typeface="Calibri" panose="020F0502020204030204" pitchFamily="34" charset="0"/>
              </a:rPr>
              <a:t>Wappalyzer</a:t>
            </a:r>
            <a:r>
              <a:rPr lang="en-US" sz="1600" b="1" dirty="0">
                <a:effectLst/>
                <a:latin typeface="Calibri" panose="020F0502020204030204" pitchFamily="34" charset="0"/>
                <a:ea typeface="Times New Roman" panose="02020603050405020304" pitchFamily="18" charset="0"/>
                <a:cs typeface="Calibri" panose="020F0502020204030204" pitchFamily="34" charset="0"/>
              </a:rPr>
              <a:t> python</a:t>
            </a:r>
          </a:p>
          <a:p>
            <a:pPr marL="457200" marR="0">
              <a:lnSpc>
                <a:spcPct val="107000"/>
              </a:lnSpc>
              <a:spcBef>
                <a:spcPts val="0"/>
              </a:spcBef>
              <a:spcAft>
                <a:spcPts val="80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Scraping news from </a:t>
            </a:r>
            <a:r>
              <a:rPr lang="en-US" sz="1600" b="1" dirty="0" err="1">
                <a:effectLst/>
                <a:latin typeface="Calibri" panose="020F0502020204030204" pitchFamily="34" charset="0"/>
                <a:ea typeface="Times New Roman" panose="02020603050405020304" pitchFamily="18" charset="0"/>
                <a:cs typeface="Calibri" panose="020F0502020204030204" pitchFamily="34" charset="0"/>
              </a:rPr>
              <a:t>sumansa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	Perform </a:t>
            </a:r>
            <a:r>
              <a:rPr lang="en-US" sz="1600" b="1" dirty="0" err="1">
                <a:effectLst/>
                <a:latin typeface="Calibri" panose="020F0502020204030204" pitchFamily="34" charset="0"/>
                <a:ea typeface="Times New Roman" panose="02020603050405020304" pitchFamily="18" charset="0"/>
                <a:cs typeface="Calibri" panose="020F0502020204030204" pitchFamily="34" charset="0"/>
              </a:rPr>
              <a:t>whois</a:t>
            </a:r>
            <a:r>
              <a:rPr lang="en-US" sz="1600" b="1" dirty="0">
                <a:effectLst/>
                <a:latin typeface="Calibri" panose="020F0502020204030204" pitchFamily="34" charset="0"/>
                <a:ea typeface="Times New Roman" panose="02020603050405020304" pitchFamily="18" charset="0"/>
                <a:cs typeface="Calibri" panose="020F0502020204030204" pitchFamily="34" charset="0"/>
              </a:rPr>
              <a:t> lookups with python</a:t>
            </a:r>
          </a:p>
          <a:p>
            <a:pPr>
              <a:lnSpc>
                <a:spcPct val="107000"/>
              </a:lnSpc>
              <a:spcBef>
                <a:spcPts val="0"/>
              </a:spcBef>
              <a:spcAft>
                <a:spcPts val="800"/>
              </a:spcAft>
            </a:pPr>
            <a:r>
              <a:rPr lang="en-US" sz="1600" b="1" dirty="0">
                <a:latin typeface="Calibri" panose="020F0502020204030204" pitchFamily="34" charset="0"/>
                <a:ea typeface="Times New Roman" panose="02020603050405020304" pitchFamily="18" charset="0"/>
                <a:cs typeface="Calibri" panose="020F0502020204030204" pitchFamily="34" charset="0"/>
              </a:rPr>
              <a:t>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Extracting </a:t>
            </a:r>
            <a:r>
              <a:rPr lang="en-US" sz="1600" b="1" dirty="0" err="1">
                <a:effectLst/>
                <a:latin typeface="Calibri" panose="020F0502020204030204" pitchFamily="34" charset="0"/>
                <a:ea typeface="Times New Roman" panose="02020603050405020304" pitchFamily="18" charset="0"/>
                <a:cs typeface="Calibri" panose="020F0502020204030204" pitchFamily="34" charset="0"/>
              </a:rPr>
              <a:t>wikileaks</a:t>
            </a:r>
            <a:r>
              <a:rPr lang="en-US" sz="1600" b="1" dirty="0">
                <a:effectLst/>
                <a:latin typeface="Calibri" panose="020F0502020204030204" pitchFamily="34" charset="0"/>
                <a:ea typeface="Times New Roman" panose="02020603050405020304" pitchFamily="18" charset="0"/>
                <a:cs typeface="Calibri" panose="020F0502020204030204" pitchFamily="34" charset="0"/>
              </a:rPr>
              <a:t> data</a:t>
            </a:r>
          </a:p>
          <a:p>
            <a:pPr marL="0" marR="0">
              <a:lnSpc>
                <a:spcPct val="107000"/>
              </a:lnSpc>
              <a:spcBef>
                <a:spcPts val="0"/>
              </a:spcBef>
              <a:spcAft>
                <a:spcPts val="80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1BA89BF-9A87-45E3-BCD5-4FFEAEB8989B}"/>
              </a:ext>
            </a:extLst>
          </p:cNvPr>
          <p:cNvPicPr>
            <a:picLocks noChangeAspect="1"/>
          </p:cNvPicPr>
          <p:nvPr/>
        </p:nvPicPr>
        <p:blipFill>
          <a:blip r:embed="rId2"/>
          <a:stretch>
            <a:fillRect/>
          </a:stretch>
        </p:blipFill>
        <p:spPr>
          <a:xfrm>
            <a:off x="1572507" y="1770245"/>
            <a:ext cx="1091705" cy="801505"/>
          </a:xfrm>
          <a:prstGeom prst="rect">
            <a:avLst/>
          </a:prstGeom>
        </p:spPr>
      </p:pic>
    </p:spTree>
    <p:extLst>
      <p:ext uri="{BB962C8B-B14F-4D97-AF65-F5344CB8AC3E}">
        <p14:creationId xmlns:p14="http://schemas.microsoft.com/office/powerpoint/2010/main" val="3060090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D1CD7B-F59C-4CB7-B6D5-6BA0A5C2671C}"/>
              </a:ext>
            </a:extLst>
          </p:cNvPr>
          <p:cNvPicPr>
            <a:picLocks noChangeAspect="1"/>
          </p:cNvPicPr>
          <p:nvPr/>
        </p:nvPicPr>
        <p:blipFill>
          <a:blip r:embed="rId2"/>
          <a:stretch>
            <a:fillRect/>
          </a:stretch>
        </p:blipFill>
        <p:spPr>
          <a:xfrm>
            <a:off x="339664" y="1835052"/>
            <a:ext cx="4232336" cy="2341163"/>
          </a:xfrm>
          <a:prstGeom prst="rect">
            <a:avLst/>
          </a:prstGeom>
        </p:spPr>
      </p:pic>
      <p:sp>
        <p:nvSpPr>
          <p:cNvPr id="7" name="Rectangle 6">
            <a:extLst>
              <a:ext uri="{FF2B5EF4-FFF2-40B4-BE49-F238E27FC236}">
                <a16:creationId xmlns:a16="http://schemas.microsoft.com/office/drawing/2014/main" id="{ECC11C4D-D149-4BF0-B483-EE7AB2E4361F}"/>
              </a:ext>
            </a:extLst>
          </p:cNvPr>
          <p:cNvSpPr/>
          <p:nvPr/>
        </p:nvSpPr>
        <p:spPr>
          <a:xfrm>
            <a:off x="459286" y="96142"/>
            <a:ext cx="8371202"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latin typeface="Adobe Devanagari" panose="02040503050201020203" pitchFamily="18" charset="0"/>
                <a:cs typeface="Adobe Devanagari" panose="02040503050201020203" pitchFamily="18" charset="0"/>
              </a:rPr>
              <a:t>Tracking Locations with seeker</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9" name="TextBox 8">
            <a:extLst>
              <a:ext uri="{FF2B5EF4-FFF2-40B4-BE49-F238E27FC236}">
                <a16:creationId xmlns:a16="http://schemas.microsoft.com/office/drawing/2014/main" id="{DB08C78E-6DEF-4FEB-B3F8-89AE3E97B992}"/>
              </a:ext>
            </a:extLst>
          </p:cNvPr>
          <p:cNvSpPr txBox="1"/>
          <p:nvPr/>
        </p:nvSpPr>
        <p:spPr>
          <a:xfrm>
            <a:off x="5001905" y="1420583"/>
            <a:ext cx="3207223" cy="3170099"/>
          </a:xfrm>
          <a:prstGeom prst="rect">
            <a:avLst/>
          </a:prstGeom>
          <a:noFill/>
        </p:spPr>
        <p:txBody>
          <a:bodyPr wrap="square">
            <a:spAutoFit/>
          </a:bodyPr>
          <a:lstStyle/>
          <a:p>
            <a:endParaRPr lang="en-US" sz="1000" dirty="0"/>
          </a:p>
          <a:p>
            <a:r>
              <a:rPr lang="en-US" sz="1000" dirty="0"/>
              <a:t>    Longitude</a:t>
            </a:r>
          </a:p>
          <a:p>
            <a:r>
              <a:rPr lang="en-US" sz="1000" dirty="0"/>
              <a:t>    Latitude</a:t>
            </a:r>
          </a:p>
          <a:p>
            <a:r>
              <a:rPr lang="en-US" sz="1000" dirty="0"/>
              <a:t>    Accuracy</a:t>
            </a:r>
          </a:p>
          <a:p>
            <a:r>
              <a:rPr lang="en-US" sz="1000" dirty="0"/>
              <a:t>    Altitude </a:t>
            </a:r>
          </a:p>
          <a:p>
            <a:r>
              <a:rPr lang="en-US" sz="1000" dirty="0"/>
              <a:t>    Direction</a:t>
            </a:r>
          </a:p>
          <a:p>
            <a:r>
              <a:rPr lang="en-US" sz="1000" dirty="0"/>
              <a:t>    Speed</a:t>
            </a:r>
          </a:p>
          <a:p>
            <a:endParaRPr lang="en-US" sz="1000" dirty="0"/>
          </a:p>
          <a:p>
            <a:r>
              <a:rPr lang="en-US" sz="1000" dirty="0"/>
              <a:t>Along with Location Information we also get Device Information without any permissions :</a:t>
            </a:r>
          </a:p>
          <a:p>
            <a:endParaRPr lang="en-US" sz="1000" dirty="0"/>
          </a:p>
          <a:p>
            <a:r>
              <a:rPr lang="en-US" sz="1000" dirty="0"/>
              <a:t>    Operating System</a:t>
            </a:r>
          </a:p>
          <a:p>
            <a:r>
              <a:rPr lang="en-US" sz="1000" dirty="0"/>
              <a:t>    Platform</a:t>
            </a:r>
          </a:p>
          <a:p>
            <a:r>
              <a:rPr lang="en-US" sz="1000" dirty="0"/>
              <a:t>    Number of CPU Cores</a:t>
            </a:r>
          </a:p>
          <a:p>
            <a:r>
              <a:rPr lang="en-US" sz="1000" dirty="0"/>
              <a:t>    Amount of RAM - Approximate Results</a:t>
            </a:r>
          </a:p>
          <a:p>
            <a:r>
              <a:rPr lang="en-US" sz="1000" dirty="0"/>
              <a:t>    Screen Resolution</a:t>
            </a:r>
          </a:p>
          <a:p>
            <a:r>
              <a:rPr lang="en-US" sz="1000" dirty="0"/>
              <a:t>    GPU information</a:t>
            </a:r>
          </a:p>
          <a:p>
            <a:r>
              <a:rPr lang="en-US" sz="1000" dirty="0"/>
              <a:t>    Browser Name and Version</a:t>
            </a:r>
          </a:p>
          <a:p>
            <a:r>
              <a:rPr lang="en-US" sz="1000" dirty="0"/>
              <a:t>    Public IP Address</a:t>
            </a:r>
          </a:p>
          <a:p>
            <a:r>
              <a:rPr lang="en-US" sz="1000" dirty="0"/>
              <a:t>    IP Address Reconnaissance</a:t>
            </a:r>
          </a:p>
        </p:txBody>
      </p:sp>
    </p:spTree>
    <p:extLst>
      <p:ext uri="{BB962C8B-B14F-4D97-AF65-F5344CB8AC3E}">
        <p14:creationId xmlns:p14="http://schemas.microsoft.com/office/powerpoint/2010/main" val="3574974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4BEA4-2CC3-4CF1-AED3-B956A77AF18A}"/>
              </a:ext>
            </a:extLst>
          </p:cNvPr>
          <p:cNvSpPr/>
          <p:nvPr/>
        </p:nvSpPr>
        <p:spPr>
          <a:xfrm>
            <a:off x="3458332" y="232012"/>
            <a:ext cx="1954381"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Steps</a:t>
            </a:r>
          </a:p>
        </p:txBody>
      </p:sp>
      <p:sp>
        <p:nvSpPr>
          <p:cNvPr id="4" name="TextBox 3">
            <a:extLst>
              <a:ext uri="{FF2B5EF4-FFF2-40B4-BE49-F238E27FC236}">
                <a16:creationId xmlns:a16="http://schemas.microsoft.com/office/drawing/2014/main" id="{8A979E2A-088D-489F-BC22-14D03E690E33}"/>
              </a:ext>
            </a:extLst>
          </p:cNvPr>
          <p:cNvSpPr txBox="1"/>
          <p:nvPr/>
        </p:nvSpPr>
        <p:spPr>
          <a:xfrm>
            <a:off x="2538483" y="1950391"/>
            <a:ext cx="4067033" cy="369332"/>
          </a:xfrm>
          <a:prstGeom prst="rect">
            <a:avLst/>
          </a:prstGeom>
          <a:noFill/>
        </p:spPr>
        <p:txBody>
          <a:bodyPr wrap="square">
            <a:spAutoFit/>
          </a:bodyPr>
          <a:lstStyle/>
          <a:p>
            <a:r>
              <a:rPr lang="en-US" dirty="0"/>
              <a:t>https://github.com/thewhiteh4t/seeker</a:t>
            </a:r>
          </a:p>
        </p:txBody>
      </p:sp>
      <p:pic>
        <p:nvPicPr>
          <p:cNvPr id="5" name="Picture 4">
            <a:extLst>
              <a:ext uri="{FF2B5EF4-FFF2-40B4-BE49-F238E27FC236}">
                <a16:creationId xmlns:a16="http://schemas.microsoft.com/office/drawing/2014/main" id="{E984F00A-01A5-4D92-AFBF-D7F76C2D69D9}"/>
              </a:ext>
            </a:extLst>
          </p:cNvPr>
          <p:cNvPicPr>
            <a:picLocks noChangeAspect="1"/>
          </p:cNvPicPr>
          <p:nvPr/>
        </p:nvPicPr>
        <p:blipFill>
          <a:blip r:embed="rId2"/>
          <a:stretch>
            <a:fillRect/>
          </a:stretch>
        </p:blipFill>
        <p:spPr>
          <a:xfrm>
            <a:off x="1916195" y="3088320"/>
            <a:ext cx="5338904" cy="1269153"/>
          </a:xfrm>
          <a:prstGeom prst="rect">
            <a:avLst/>
          </a:prstGeom>
        </p:spPr>
      </p:pic>
    </p:spTree>
    <p:extLst>
      <p:ext uri="{BB962C8B-B14F-4D97-AF65-F5344CB8AC3E}">
        <p14:creationId xmlns:p14="http://schemas.microsoft.com/office/powerpoint/2010/main" val="57724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621B1-AE04-4A0B-BAAD-20FC2D65F8BE}"/>
              </a:ext>
            </a:extLst>
          </p:cNvPr>
          <p:cNvPicPr>
            <a:picLocks noChangeAspect="1"/>
          </p:cNvPicPr>
          <p:nvPr/>
        </p:nvPicPr>
        <p:blipFill>
          <a:blip r:embed="rId2"/>
          <a:stretch>
            <a:fillRect/>
          </a:stretch>
        </p:blipFill>
        <p:spPr>
          <a:xfrm>
            <a:off x="1298403" y="290697"/>
            <a:ext cx="6705911" cy="4402871"/>
          </a:xfrm>
          <a:prstGeom prst="rect">
            <a:avLst/>
          </a:prstGeom>
        </p:spPr>
      </p:pic>
    </p:spTree>
    <p:extLst>
      <p:ext uri="{BB962C8B-B14F-4D97-AF65-F5344CB8AC3E}">
        <p14:creationId xmlns:p14="http://schemas.microsoft.com/office/powerpoint/2010/main" val="1084056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C74525-3A49-418D-A00A-C2A20C24886F}"/>
              </a:ext>
            </a:extLst>
          </p:cNvPr>
          <p:cNvSpPr txBox="1"/>
          <p:nvPr/>
        </p:nvSpPr>
        <p:spPr>
          <a:xfrm>
            <a:off x="2850306" y="4091608"/>
            <a:ext cx="3734739" cy="369332"/>
          </a:xfrm>
          <a:prstGeom prst="rect">
            <a:avLst/>
          </a:prstGeom>
          <a:noFill/>
        </p:spPr>
        <p:txBody>
          <a:bodyPr wrap="square">
            <a:spAutoFit/>
          </a:bodyPr>
          <a:lstStyle/>
          <a:p>
            <a:r>
              <a:rPr lang="en-US" dirty="0"/>
              <a:t>Sign up - https://tryhackme.com</a:t>
            </a:r>
          </a:p>
        </p:txBody>
      </p:sp>
      <p:sp>
        <p:nvSpPr>
          <p:cNvPr id="4" name="TextBox 3">
            <a:extLst>
              <a:ext uri="{FF2B5EF4-FFF2-40B4-BE49-F238E27FC236}">
                <a16:creationId xmlns:a16="http://schemas.microsoft.com/office/drawing/2014/main" id="{DAF3769A-AC5D-4EC7-8DA5-5931A4266CB7}"/>
              </a:ext>
            </a:extLst>
          </p:cNvPr>
          <p:cNvSpPr txBox="1"/>
          <p:nvPr/>
        </p:nvSpPr>
        <p:spPr>
          <a:xfrm>
            <a:off x="2019868" y="340524"/>
            <a:ext cx="6169383" cy="830997"/>
          </a:xfrm>
          <a:prstGeom prst="rect">
            <a:avLst/>
          </a:prstGeom>
          <a:noFill/>
        </p:spPr>
        <p:txBody>
          <a:bodyPr wrap="square" rtlCol="0">
            <a:spAutoFit/>
          </a:bodyPr>
          <a:lstStyle/>
          <a:p>
            <a:r>
              <a:rPr lang="en-US" sz="4800" b="1" dirty="0">
                <a:latin typeface="+mn-lt"/>
              </a:rPr>
              <a:t>Capture the Flag</a:t>
            </a:r>
          </a:p>
        </p:txBody>
      </p:sp>
      <p:pic>
        <p:nvPicPr>
          <p:cNvPr id="5" name="Picture 4">
            <a:extLst>
              <a:ext uri="{FF2B5EF4-FFF2-40B4-BE49-F238E27FC236}">
                <a16:creationId xmlns:a16="http://schemas.microsoft.com/office/drawing/2014/main" id="{903F908A-C69B-4515-A9F6-21B96FB872E5}"/>
              </a:ext>
            </a:extLst>
          </p:cNvPr>
          <p:cNvPicPr>
            <a:picLocks noChangeAspect="1"/>
          </p:cNvPicPr>
          <p:nvPr/>
        </p:nvPicPr>
        <p:blipFill>
          <a:blip r:embed="rId2"/>
          <a:stretch>
            <a:fillRect/>
          </a:stretch>
        </p:blipFill>
        <p:spPr>
          <a:xfrm>
            <a:off x="3308658" y="1495425"/>
            <a:ext cx="2581275" cy="2152650"/>
          </a:xfrm>
          <a:prstGeom prst="rect">
            <a:avLst/>
          </a:prstGeom>
        </p:spPr>
      </p:pic>
    </p:spTree>
    <p:extLst>
      <p:ext uri="{BB962C8B-B14F-4D97-AF65-F5344CB8AC3E}">
        <p14:creationId xmlns:p14="http://schemas.microsoft.com/office/powerpoint/2010/main" val="352398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CFC92C-E516-499E-BA59-7272283913F1}"/>
              </a:ext>
            </a:extLst>
          </p:cNvPr>
          <p:cNvSpPr/>
          <p:nvPr/>
        </p:nvSpPr>
        <p:spPr>
          <a:xfrm>
            <a:off x="5704914" y="288967"/>
            <a:ext cx="253146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RULES</a:t>
            </a:r>
          </a:p>
        </p:txBody>
      </p:sp>
      <p:sp>
        <p:nvSpPr>
          <p:cNvPr id="3" name="Rectangle 2">
            <a:extLst>
              <a:ext uri="{FF2B5EF4-FFF2-40B4-BE49-F238E27FC236}">
                <a16:creationId xmlns:a16="http://schemas.microsoft.com/office/drawing/2014/main" id="{B488815A-A4BA-41A3-8604-3F714AF00833}"/>
              </a:ext>
            </a:extLst>
          </p:cNvPr>
          <p:cNvSpPr/>
          <p:nvPr/>
        </p:nvSpPr>
        <p:spPr>
          <a:xfrm>
            <a:off x="0" y="393928"/>
            <a:ext cx="4704522" cy="707886"/>
          </a:xfrm>
          <a:prstGeom prst="rect">
            <a:avLst/>
          </a:prstGeom>
          <a:noFill/>
        </p:spPr>
        <p:txBody>
          <a:bodyPr wrap="square" lIns="91440" tIns="45720" rIns="91440" bIns="45720">
            <a:spAutoFit/>
          </a:bodyPr>
          <a:lstStyle/>
          <a:p>
            <a:pPr algn="ct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Steps to join CTF</a:t>
            </a:r>
          </a:p>
        </p:txBody>
      </p:sp>
      <p:sp>
        <p:nvSpPr>
          <p:cNvPr id="4" name="TextBox 3">
            <a:extLst>
              <a:ext uri="{FF2B5EF4-FFF2-40B4-BE49-F238E27FC236}">
                <a16:creationId xmlns:a16="http://schemas.microsoft.com/office/drawing/2014/main" id="{138F5EB2-AEB7-4B8F-B4C4-547BD43326F9}"/>
              </a:ext>
            </a:extLst>
          </p:cNvPr>
          <p:cNvSpPr txBox="1"/>
          <p:nvPr/>
        </p:nvSpPr>
        <p:spPr>
          <a:xfrm>
            <a:off x="5603039" y="1863813"/>
            <a:ext cx="2868979" cy="923330"/>
          </a:xfrm>
          <a:prstGeom prst="rect">
            <a:avLst/>
          </a:prstGeom>
          <a:noFill/>
        </p:spPr>
        <p:txBody>
          <a:bodyPr wrap="square" rtlCol="0">
            <a:spAutoFit/>
          </a:bodyPr>
          <a:lstStyle/>
          <a:p>
            <a:r>
              <a:rPr lang="en-US" dirty="0">
                <a:latin typeface="+mn-lt"/>
              </a:rPr>
              <a:t>Just don’t share the flag </a:t>
            </a:r>
          </a:p>
          <a:p>
            <a:endParaRPr lang="en-US" dirty="0">
              <a:latin typeface="+mn-lt"/>
            </a:endParaRPr>
          </a:p>
          <a:p>
            <a:r>
              <a:rPr lang="en-US" dirty="0">
                <a:latin typeface="+mn-lt"/>
              </a:rPr>
              <a:t>Have fun finding ‘</a:t>
            </a:r>
            <a:r>
              <a:rPr lang="en-US" dirty="0" err="1">
                <a:latin typeface="+mn-lt"/>
              </a:rPr>
              <a:t>em</a:t>
            </a:r>
            <a:endParaRPr lang="en-US" dirty="0">
              <a:latin typeface="+mn-lt"/>
            </a:endParaRPr>
          </a:p>
        </p:txBody>
      </p:sp>
      <p:sp>
        <p:nvSpPr>
          <p:cNvPr id="5" name="TextBox 4">
            <a:extLst>
              <a:ext uri="{FF2B5EF4-FFF2-40B4-BE49-F238E27FC236}">
                <a16:creationId xmlns:a16="http://schemas.microsoft.com/office/drawing/2014/main" id="{8CDC12F6-C933-4783-9A51-F978CF880402}"/>
              </a:ext>
            </a:extLst>
          </p:cNvPr>
          <p:cNvSpPr txBox="1"/>
          <p:nvPr/>
        </p:nvSpPr>
        <p:spPr>
          <a:xfrm>
            <a:off x="69976" y="1783576"/>
            <a:ext cx="3909391" cy="2862322"/>
          </a:xfrm>
          <a:prstGeom prst="rect">
            <a:avLst/>
          </a:prstGeom>
          <a:noFill/>
        </p:spPr>
        <p:txBody>
          <a:bodyPr wrap="square" rtlCol="0">
            <a:spAutoFit/>
          </a:bodyPr>
          <a:lstStyle/>
          <a:p>
            <a:r>
              <a:rPr lang="en-US" dirty="0">
                <a:solidFill>
                  <a:schemeClr val="bg1"/>
                </a:solidFill>
                <a:latin typeface="+mn-lt"/>
              </a:rPr>
              <a:t>Login to </a:t>
            </a:r>
            <a:r>
              <a:rPr lang="en-US" dirty="0">
                <a:solidFill>
                  <a:schemeClr val="bg1"/>
                </a:solidFill>
                <a:hlinkClick r:id="rId2">
                  <a:extLst>
                    <a:ext uri="{A12FA001-AC4F-418D-AE19-62706E023703}">
                      <ahyp:hlinkClr xmlns:ahyp="http://schemas.microsoft.com/office/drawing/2018/hyperlinkcolor" val="tx"/>
                    </a:ext>
                  </a:extLst>
                </a:hlinkClick>
              </a:rPr>
              <a:t>https://tryhackme.com</a:t>
            </a:r>
            <a:endParaRPr lang="en-US" dirty="0">
              <a:solidFill>
                <a:schemeClr val="bg1"/>
              </a:solidFill>
            </a:endParaRPr>
          </a:p>
          <a:p>
            <a:endParaRPr lang="en-US" dirty="0">
              <a:solidFill>
                <a:schemeClr val="bg1"/>
              </a:solidFill>
            </a:endParaRPr>
          </a:p>
          <a:p>
            <a:r>
              <a:rPr lang="en-US" dirty="0">
                <a:solidFill>
                  <a:schemeClr val="bg1"/>
                </a:solidFill>
              </a:rPr>
              <a:t>On the left choose My rooms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Use the room code to join CTF </a:t>
            </a:r>
          </a:p>
          <a:p>
            <a:endParaRPr lang="en-US" dirty="0">
              <a:solidFill>
                <a:schemeClr val="bg1"/>
              </a:solidFill>
              <a:latin typeface="+mn-lt"/>
            </a:endParaRPr>
          </a:p>
          <a:p>
            <a:endParaRPr lang="en-US" dirty="0">
              <a:latin typeface="+mn-lt"/>
            </a:endParaRPr>
          </a:p>
        </p:txBody>
      </p:sp>
      <p:pic>
        <p:nvPicPr>
          <p:cNvPr id="6" name="Picture 5">
            <a:extLst>
              <a:ext uri="{FF2B5EF4-FFF2-40B4-BE49-F238E27FC236}">
                <a16:creationId xmlns:a16="http://schemas.microsoft.com/office/drawing/2014/main" id="{F84405DA-C211-4846-87D8-3D041389ABB8}"/>
              </a:ext>
            </a:extLst>
          </p:cNvPr>
          <p:cNvPicPr>
            <a:picLocks noChangeAspect="1"/>
          </p:cNvPicPr>
          <p:nvPr/>
        </p:nvPicPr>
        <p:blipFill>
          <a:blip r:embed="rId3"/>
          <a:stretch>
            <a:fillRect/>
          </a:stretch>
        </p:blipFill>
        <p:spPr>
          <a:xfrm>
            <a:off x="2157408" y="4157612"/>
            <a:ext cx="2118276" cy="425004"/>
          </a:xfrm>
          <a:prstGeom prst="rect">
            <a:avLst/>
          </a:prstGeom>
        </p:spPr>
      </p:pic>
      <p:pic>
        <p:nvPicPr>
          <p:cNvPr id="7" name="Picture 6">
            <a:extLst>
              <a:ext uri="{FF2B5EF4-FFF2-40B4-BE49-F238E27FC236}">
                <a16:creationId xmlns:a16="http://schemas.microsoft.com/office/drawing/2014/main" id="{40BF01B6-E50D-4A7B-9D51-F1E4297B1952}"/>
              </a:ext>
            </a:extLst>
          </p:cNvPr>
          <p:cNvPicPr>
            <a:picLocks noChangeAspect="1"/>
          </p:cNvPicPr>
          <p:nvPr/>
        </p:nvPicPr>
        <p:blipFill>
          <a:blip r:embed="rId4"/>
          <a:stretch>
            <a:fillRect/>
          </a:stretch>
        </p:blipFill>
        <p:spPr>
          <a:xfrm>
            <a:off x="244129" y="4157612"/>
            <a:ext cx="1551541" cy="453527"/>
          </a:xfrm>
          <a:prstGeom prst="rect">
            <a:avLst/>
          </a:prstGeom>
        </p:spPr>
      </p:pic>
      <p:pic>
        <p:nvPicPr>
          <p:cNvPr id="8" name="Picture 7">
            <a:extLst>
              <a:ext uri="{FF2B5EF4-FFF2-40B4-BE49-F238E27FC236}">
                <a16:creationId xmlns:a16="http://schemas.microsoft.com/office/drawing/2014/main" id="{00B563C8-0809-4513-A043-E262FD1A2ABB}"/>
              </a:ext>
            </a:extLst>
          </p:cNvPr>
          <p:cNvPicPr>
            <a:picLocks noChangeAspect="1"/>
          </p:cNvPicPr>
          <p:nvPr/>
        </p:nvPicPr>
        <p:blipFill>
          <a:blip r:embed="rId5"/>
          <a:stretch>
            <a:fillRect/>
          </a:stretch>
        </p:blipFill>
        <p:spPr>
          <a:xfrm>
            <a:off x="3398379" y="2199168"/>
            <a:ext cx="1173621" cy="1200139"/>
          </a:xfrm>
          <a:prstGeom prst="rect">
            <a:avLst/>
          </a:prstGeom>
        </p:spPr>
      </p:pic>
      <p:pic>
        <p:nvPicPr>
          <p:cNvPr id="9" name="Picture 8">
            <a:extLst>
              <a:ext uri="{FF2B5EF4-FFF2-40B4-BE49-F238E27FC236}">
                <a16:creationId xmlns:a16="http://schemas.microsoft.com/office/drawing/2014/main" id="{6C1FC433-0A0A-479B-98BA-7B2BBCF33958}"/>
              </a:ext>
            </a:extLst>
          </p:cNvPr>
          <p:cNvPicPr>
            <a:picLocks noChangeAspect="1"/>
          </p:cNvPicPr>
          <p:nvPr/>
        </p:nvPicPr>
        <p:blipFill>
          <a:blip r:embed="rId6"/>
          <a:stretch>
            <a:fillRect/>
          </a:stretch>
        </p:blipFill>
        <p:spPr>
          <a:xfrm>
            <a:off x="5603039" y="2984115"/>
            <a:ext cx="2767105" cy="1469035"/>
          </a:xfrm>
          <a:prstGeom prst="rect">
            <a:avLst/>
          </a:prstGeom>
        </p:spPr>
      </p:pic>
    </p:spTree>
    <p:extLst>
      <p:ext uri="{BB962C8B-B14F-4D97-AF65-F5344CB8AC3E}">
        <p14:creationId xmlns:p14="http://schemas.microsoft.com/office/powerpoint/2010/main" val="1424005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6F199-B099-4E9E-A330-D761B8271EA7}"/>
              </a:ext>
            </a:extLst>
          </p:cNvPr>
          <p:cNvPicPr>
            <a:picLocks noChangeAspect="1"/>
          </p:cNvPicPr>
          <p:nvPr/>
        </p:nvPicPr>
        <p:blipFill>
          <a:blip r:embed="rId2"/>
          <a:stretch>
            <a:fillRect/>
          </a:stretch>
        </p:blipFill>
        <p:spPr>
          <a:xfrm>
            <a:off x="586577" y="829159"/>
            <a:ext cx="8158034" cy="1552462"/>
          </a:xfrm>
          <a:prstGeom prst="rect">
            <a:avLst/>
          </a:prstGeom>
        </p:spPr>
      </p:pic>
      <p:sp>
        <p:nvSpPr>
          <p:cNvPr id="7" name="Rectangle 6">
            <a:extLst>
              <a:ext uri="{FF2B5EF4-FFF2-40B4-BE49-F238E27FC236}">
                <a16:creationId xmlns:a16="http://schemas.microsoft.com/office/drawing/2014/main" id="{A35229C0-1D9E-4BD4-8083-522C804CDDB1}"/>
              </a:ext>
            </a:extLst>
          </p:cNvPr>
          <p:cNvSpPr/>
          <p:nvPr/>
        </p:nvSpPr>
        <p:spPr>
          <a:xfrm>
            <a:off x="1978985" y="2838954"/>
            <a:ext cx="518603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SCOREBOARD</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38723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50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7B5076-DAAF-4A0B-9C89-2530B388A49B}"/>
              </a:ext>
            </a:extLst>
          </p:cNvPr>
          <p:cNvSpPr txBox="1"/>
          <p:nvPr/>
        </p:nvSpPr>
        <p:spPr>
          <a:xfrm>
            <a:off x="1219200" y="378754"/>
            <a:ext cx="6141720" cy="375552"/>
          </a:xfrm>
          <a:prstGeom prst="rect">
            <a:avLst/>
          </a:prstGeom>
          <a:noFill/>
        </p:spPr>
        <p:txBody>
          <a:bodyPr wrap="square">
            <a:spAutoFit/>
          </a:bodyPr>
          <a:lstStyle/>
          <a:p>
            <a:pPr marL="1371600" indent="45720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SOURCES OF INFORMATION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114ADC70-C71E-46E8-933B-067410D5C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984" y="1165539"/>
            <a:ext cx="501173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537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9F0117-99F9-4957-86E7-63655350ADFB}"/>
              </a:ext>
            </a:extLst>
          </p:cNvPr>
          <p:cNvSpPr txBox="1"/>
          <p:nvPr/>
        </p:nvSpPr>
        <p:spPr>
          <a:xfrm>
            <a:off x="3120886" y="108609"/>
            <a:ext cx="2902227" cy="369332"/>
          </a:xfrm>
          <a:prstGeom prst="rect">
            <a:avLst/>
          </a:prstGeom>
          <a:noFill/>
        </p:spPr>
        <p:txBody>
          <a:bodyPr wrap="square">
            <a:spAutoFit/>
          </a:bodyPr>
          <a:lstStyle/>
          <a:p>
            <a:pPr algn="ctr"/>
            <a:r>
              <a:rPr lang="en-US" sz="1800" b="1" dirty="0">
                <a:effectLst/>
                <a:latin typeface="Calibri" panose="020F0502020204030204" pitchFamily="34" charset="0"/>
                <a:ea typeface="Times New Roman" panose="02020603050405020304" pitchFamily="18" charset="0"/>
              </a:rPr>
              <a:t>Use Cases</a:t>
            </a:r>
            <a:endParaRPr lang="en-US" dirty="0"/>
          </a:p>
        </p:txBody>
      </p:sp>
      <p:sp>
        <p:nvSpPr>
          <p:cNvPr id="5" name="TextBox 4">
            <a:extLst>
              <a:ext uri="{FF2B5EF4-FFF2-40B4-BE49-F238E27FC236}">
                <a16:creationId xmlns:a16="http://schemas.microsoft.com/office/drawing/2014/main" id="{D2961C55-702E-489A-9E16-FE9F1328C3C3}"/>
              </a:ext>
            </a:extLst>
          </p:cNvPr>
          <p:cNvSpPr txBox="1"/>
          <p:nvPr/>
        </p:nvSpPr>
        <p:spPr>
          <a:xfrm>
            <a:off x="4687957" y="1503601"/>
            <a:ext cx="4287078" cy="1971374"/>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b="1" dirty="0">
                <a:effectLst/>
                <a:latin typeface="Calibri" panose="020F0502020204030204" pitchFamily="34" charset="0"/>
                <a:ea typeface="Times New Roman" panose="02020603050405020304" pitchFamily="18" charset="0"/>
                <a:cs typeface="Calibri" panose="020F0502020204030204" pitchFamily="34" charset="0"/>
              </a:rPr>
              <a:t>RECONNAISANCE – AKA RECON </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b="1" dirty="0">
                <a:effectLst/>
                <a:latin typeface="Calibri" panose="020F0502020204030204" pitchFamily="34" charset="0"/>
                <a:ea typeface="Times New Roman" panose="02020603050405020304" pitchFamily="18" charset="0"/>
                <a:cs typeface="Calibri" panose="020F0502020204030204" pitchFamily="34" charset="0"/>
              </a:rPr>
              <a:t>For- [Pentesting or Red teaming]</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b="1"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b="1" dirty="0">
                <a:effectLst/>
                <a:latin typeface="Calibri" panose="020F0502020204030204" pitchFamily="34" charset="0"/>
                <a:ea typeface="Times New Roman" panose="02020603050405020304" pitchFamily="18" charset="0"/>
                <a:cs typeface="Calibri" panose="020F0502020204030204" pitchFamily="34" charset="0"/>
              </a:rPr>
              <a:t>Competitive Intelligence</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b="1" dirty="0">
                <a:effectLst/>
                <a:latin typeface="Calibri" panose="020F0502020204030204" pitchFamily="34" charset="0"/>
                <a:ea typeface="Times New Roman" panose="02020603050405020304" pitchFamily="18" charset="0"/>
                <a:cs typeface="Calibri" panose="020F0502020204030204" pitchFamily="34" charset="0"/>
              </a:rPr>
              <a:t>For [National Security]</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5DD69F-9CD7-49AF-94D7-3C9CBF27E974}"/>
              </a:ext>
            </a:extLst>
          </p:cNvPr>
          <p:cNvSpPr txBox="1"/>
          <p:nvPr/>
        </p:nvSpPr>
        <p:spPr>
          <a:xfrm>
            <a:off x="358140" y="1503601"/>
            <a:ext cx="4572000" cy="2370329"/>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b="1" dirty="0">
                <a:effectLst/>
                <a:latin typeface="Calibri" panose="020F0502020204030204" pitchFamily="34" charset="0"/>
                <a:ea typeface="Times New Roman" panose="02020603050405020304" pitchFamily="18" charset="0"/>
                <a:cs typeface="Calibri" panose="020F0502020204030204" pitchFamily="34" charset="0"/>
              </a:rPr>
              <a:t>Law Enforcement Agencies </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b="1" dirty="0">
                <a:effectLst/>
                <a:latin typeface="Calibri" panose="020F0502020204030204" pitchFamily="34" charset="0"/>
                <a:ea typeface="Times New Roman" panose="02020603050405020304" pitchFamily="18" charset="0"/>
                <a:cs typeface="Calibri" panose="020F0502020204030204" pitchFamily="34" charset="0"/>
              </a:rPr>
              <a:t>For [Criminal Background Fraud]</a:t>
            </a:r>
            <a:endParaRPr lang="en-US" b="1" dirty="0">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7000"/>
              </a:lnSpc>
              <a:spcBef>
                <a:spcPts val="0"/>
              </a:spcBef>
              <a:spcAft>
                <a:spcPts val="800"/>
              </a:spcAft>
              <a:buFont typeface="Courier New" panose="02070309020205020404" pitchFamily="49" charset="0"/>
              <a:buChar char="o"/>
            </a:pP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b="1" dirty="0">
                <a:effectLst/>
                <a:latin typeface="Calibri" panose="020F0502020204030204" pitchFamily="34" charset="0"/>
                <a:ea typeface="Times New Roman" panose="02020603050405020304" pitchFamily="18" charset="0"/>
                <a:cs typeface="Calibri" panose="020F0502020204030204" pitchFamily="34" charset="0"/>
              </a:rPr>
              <a:t>Cyber Security Bad Threat Actors</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b="1" dirty="0">
                <a:effectLst/>
                <a:latin typeface="Calibri" panose="020F0502020204030204" pitchFamily="34" charset="0"/>
                <a:ea typeface="Times New Roman" panose="02020603050405020304" pitchFamily="18" charset="0"/>
                <a:cs typeface="Calibri" panose="020F0502020204030204" pitchFamily="34" charset="0"/>
              </a:rPr>
              <a:t>For not so good purpose</a:t>
            </a:r>
          </a:p>
          <a:p>
            <a:pPr marL="742950" marR="0" lvl="1" indent="-285750">
              <a:lnSpc>
                <a:spcPct val="107000"/>
              </a:lnSpc>
              <a:spcBef>
                <a:spcPts val="0"/>
              </a:spcBef>
              <a:spcAft>
                <a:spcPts val="800"/>
              </a:spcAft>
              <a:buFont typeface="Courier New" panose="02070309020205020404" pitchFamily="49" charset="0"/>
              <a:buChar char="o"/>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512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11.0&quot;&gt;&lt;object type=&quot;1&quot; unique_id=&quot;10001&quot;&gt;&lt;object type=&quot;2&quot; unique_id=&quot;10002&quot;&gt;&lt;object type=&quot;3&quot; unique_id=&quot;184152&quot;&gt;&lt;property id=&quot;20148&quot; value=&quot;5&quot;/&gt;&lt;property id=&quot;20300&quot; value=&quot;Slide 1 - &amp;quot;Please read&amp;quot;&quot;/&gt;&lt;property id=&quot;20307&quot; value=&quot;283&quot;/&gt;&lt;/object&gt;&lt;object type=&quot;3&quot; unique_id=&quot;184153&quot;&gt;&lt;property id=&quot;20148&quot; value=&quot;5&quot;/&gt;&lt;property id=&quot;20300&quot; value=&quot;Slide 5 - &amp;quot;Presentation Title Goes Here&amp;quot;&quot;/&gt;&lt;property id=&quot;20307&quot; value=&quot;257&quot;/&gt;&lt;/object&gt;&lt;object type=&quot;3&quot; unique_id=&quot;184154&quot;&gt;&lt;property id=&quot;20148&quot; value=&quot;5&quot;/&gt;&lt;property id=&quot;20300&quot; value=&quot;Slide 6 - &amp;quot;Use this slide for transitions&amp;quot;&quot;/&gt;&lt;property id=&quot;20307&quot; value=&quot;258&quot;/&gt;&lt;/object&gt;&lt;object type=&quot;3&quot; unique_id=&quot;184155&quot;&gt;&lt;property id=&quot;20148&quot; value=&quot;5&quot;/&gt;&lt;property id=&quot;20300&quot; value=&quot;Slide 7 - &amp;quot;Use this slide for transitions&amp;quot;&quot;/&gt;&lt;property id=&quot;20307&quot; value=&quot;259&quot;/&gt;&lt;/object&gt;&lt;object type=&quot;3&quot; unique_id=&quot;184156&quot;&gt;&lt;property id=&quot;20148&quot; value=&quot;5&quot;/&gt;&lt;property id=&quot;20300&quot; value=&quot;Slide 8 - &amp;quot;“Design is the silent  ambassador of your brand.”&amp;quot;&quot;/&gt;&lt;property id=&quot;20307&quot; value=&quot;260&quot;/&gt;&lt;/object&gt;&lt;object type=&quot;3&quot; unique_id=&quot;184157&quot;&gt;&lt;property id=&quot;20148&quot; value=&quot;5&quot;/&gt;&lt;property id=&quot;20300&quot; value=&quot;Slide 9 - &amp;quot;“Design is the silent  ambassador of your brand.”&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3 - &amp;quot;Two-column layout&amp;quot;&quot;/&gt;&lt;property id=&quot;20307&quot; value=&quot;265&quot;/&gt;&lt;/object&gt;&lt;object type=&quot;3&quot; unique_id=&quot;184162&quot;&gt;&lt;property id=&quot;20148&quot; value=&quot;5&quot;/&gt;&lt;property id=&quot;20300&quot; value=&quot;Slide 14 - &amp;quot;This is a sample headline&amp;quot;&quot;/&gt;&lt;property id=&quot;20307&quot; value=&quot;266&quot;/&gt;&lt;/object&gt;&lt;object type=&quot;3&quot; unique_id=&quot;184163&quot;&gt;&lt;property id=&quot;20148&quot; value=&quot;5&quot;/&gt;&lt;property id=&quot;20300&quot; value=&quot;Slide 15 - &amp;quot;This is a sample headline&amp;quot;&quot;/&gt;&lt;property id=&quot;20307&quot; value=&quot;267&quot;/&gt;&lt;/object&gt;&lt;object type=&quot;3&quot; unique_id=&quot;184164&quot;&gt;&lt;property id=&quot;20148&quot; value=&quot;5&quot;/&gt;&lt;property id=&quot;20300&quot; value=&quot;Slide 16 - &amp;quot;This is a sample headline&amp;quot;&quot;/&gt;&lt;property id=&quot;20307&quot; value=&quot;268&quot;/&gt;&lt;/object&gt;&lt;object type=&quot;3&quot; unique_id=&quot;184165&quot;&gt;&lt;property id=&quot;20148&quot; value=&quot;5&quot;/&gt;&lt;property id=&quot;20300&quot; value=&quot;Slide 17 - &amp;quot;Bar charts&amp;quot;&quot;/&gt;&lt;property id=&quot;20307&quot; value=&quot;269&quot;/&gt;&lt;/object&gt;&lt;object type=&quot;3&quot; unique_id=&quot;184166&quot;&gt;&lt;property id=&quot;20148&quot; value=&quot;5&quot;/&gt;&lt;property id=&quot;20300&quot; value=&quot;Slide 18 - &amp;quot;Line charts&amp;quot;&quot;/&gt;&lt;property id=&quot;20307&quot; value=&quot;270&quot;/&gt;&lt;/object&gt;&lt;object type=&quot;3&quot; unique_id=&quot;184167&quot;&gt;&lt;property id=&quot;20148&quot; value=&quot;5&quot;/&gt;&lt;property id=&quot;20300&quot; value=&quot;Slide 19 - &amp;quot;This is a sample headline&amp;quot;&quot;/&gt;&lt;property id=&quot;20307&quot; value=&quot;271&quot;/&gt;&lt;/object&gt;&lt;object type=&quot;3&quot; unique_id=&quot;184168&quot;&gt;&lt;property id=&quot;20148&quot; value=&quot;5&quot;/&gt;&lt;property id=&quot;20300&quot; value=&quot;Slide 20 - &amp;quot;Slide title&amp;quot;&quot;/&gt;&lt;property id=&quot;20307&quot; value=&quot;272&quot;/&gt;&lt;/object&gt;&lt;object type=&quot;3&quot; unique_id=&quot;184169&quot;&gt;&lt;property id=&quot;20148&quot; value=&quot;5&quot;/&gt;&lt;property id=&quot;20300&quot; value=&quot;Slide 21 - &amp;quot;Use this layout when pairing words with a picture.&amp;quot;&quot;/&gt;&lt;property id=&quot;20307&quot; value=&quot;273&quot;/&gt;&lt;/object&gt;&lt;object type=&quot;3&quot; unique_id=&quot;184170&quot;&gt;&lt;property id=&quot;20148&quot; value=&quot;5&quot;/&gt;&lt;property id=&quot;20300&quot; value=&quot;Slide 22 - &amp;quot;Use this layout when pairing words with a picture.&amp;quot;&quot;/&gt;&lt;property id=&quot;20307&quot; value=&quot;274&quot;/&gt;&lt;/object&gt;&lt;object type=&quot;3&quot; unique_id=&quot;184171&quot;&gt;&lt;property id=&quot;20148&quot; value=&quot;5&quot;/&gt;&lt;property id=&quot;20300&quot; value=&quot;Slide 23&quot;/&gt;&lt;property id=&quot;20307&quot; value=&quot;275&quot;/&gt;&lt;/object&gt;&lt;object type=&quot;3&quot; unique_id=&quot;184172&quot;&gt;&lt;property id=&quot;20148&quot; value=&quot;5&quot;/&gt;&lt;property id=&quot;20300&quot; value=&quot;Slide 24 - &amp;quot;Best practices&amp;quot;&quot;/&gt;&lt;property id=&quot;20307&quot; value=&quot;276&quot;/&gt;&lt;/object&gt;&lt;object type=&quot;3&quot; unique_id=&quot;184173&quot;&gt;&lt;property id=&quot;20148&quot; value=&quot;5&quot;/&gt;&lt;property id=&quot;20300&quot; value=&quot;Slide 25 - &amp;quot;Color palette&amp;quot;&quot;/&gt;&lt;property id=&quot;20307&quot; value=&quot;277&quot;/&gt;&lt;/object&gt;&lt;object type=&quot;3&quot; unique_id=&quot;184174&quot;&gt;&lt;property id=&quot;20148&quot; value=&quot;5&quot;/&gt;&lt;property id=&quot;20300&quot; value=&quot;Slide 26 - &amp;quot;Only use the themes provided&amp;quot;&quot;/&gt;&lt;property id=&quot;20307&quot; value=&quot;278&quot;/&gt;&lt;/object&gt;&lt;object type=&quot;3&quot; unique_id=&quot;184175&quot;&gt;&lt;property id=&quot;20148&quot; value=&quot;5&quot;/&gt;&lt;property id=&quot;20300&quot; value=&quot;Slide 26 - &amp;quot;Color themes&amp;quot;&quot;/&gt;&lt;property id=&quot;20307&quot; value=&quot;279&quot;/&gt;&lt;/object&gt;&lt;object type=&quot;3&quot; unique_id=&quot;184176&quot;&gt;&lt;property id=&quot;20148&quot; value=&quot;5&quot;/&gt;&lt;property id=&quot;20300&quot; value=&quot;Slide 27 - &amp;quot;Seven tips for better presentations&amp;quot;&quot;/&gt;&lt;property id=&quot;20307&quot; value=&quot;280&quot;/&gt;&lt;/object&gt;&lt;object type=&quot;3&quot; unique_id=&quot;184178&quot;&gt;&lt;property id=&quot;20148&quot; value=&quot;5&quot;/&gt;&lt;property id=&quot;20300&quot; value=&quot;Slide 28&quot;/&gt;&lt;property id=&quot;20307&quot; value=&quot;282&quot;/&gt;&lt;/object&gt;&lt;object type=&quot;3&quot; unique_id=&quot;198815&quot;&gt;&lt;property id=&quot;20148&quot; value=&quot;5&quot;/&gt;&lt;property id=&quot;20300&quot; value=&quot;Slide 2 - &amp;quot;Everyone is responsible for security&amp;quot;&quot;/&gt;&lt;property id=&quot;20307&quot; value=&quot;286&quot;/&gt;&lt;/object&gt;&lt;object type=&quot;3&quot; unique_id=&quot;198816&quot;&gt;&lt;property id=&quot;20148&quot; value=&quot;5&quot;/&gt;&lt;property id=&quot;20300&quot; value=&quot;Slide 3 - &amp;quot;Please read&amp;quot;&quot;/&gt;&lt;property id=&quot;20307&quot; value=&quot;287&quot;/&gt;&lt;/object&gt;&lt;object type=&quot;3&quot; unique_id=&quot;198998&quot;&gt;&lt;property id=&quot;20148&quot; value=&quot;5&quot;/&gt;&lt;property id=&quot;20300&quot; value=&quot;Slide 4 - &amp;quot;Color themes&amp;quot;&quot;/&gt;&lt;property id=&quot;20307&quot; value=&quot;288&quot;/&gt;&lt;/object&gt;&lt;/object&gt;&lt;object type=&quot;8&quot; unique_id=&quot;10268&quot;&gt;&lt;/object&gt;&lt;/object&gt;&lt;/database&gt;"/>
</p:tagLst>
</file>

<file path=ppt/theme/theme1.xml><?xml version="1.0" encoding="utf-8"?>
<a:theme xmlns:a="http://schemas.openxmlformats.org/drawingml/2006/main" name="Blue theme 2015 16x9">
  <a:themeElements>
    <a:clrScheme name="Custom 51">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008CB0"/>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4520A0BCF1A6408359189E603172AF" ma:contentTypeVersion="4" ma:contentTypeDescription="Create a new document." ma:contentTypeScope="" ma:versionID="c20f80132bdb9e99fe20e918ea78940e">
  <xsd:schema xmlns:xsd="http://www.w3.org/2001/XMLSchema" xmlns:xs="http://www.w3.org/2001/XMLSchema" xmlns:p="http://schemas.microsoft.com/office/2006/metadata/properties" xmlns:ns2="eec248ff-0a80-48fe-97c7-5249702c9a38" xmlns:ns3="74b5b6cb-c2b9-447a-8457-22d2083a975b" targetNamespace="http://schemas.microsoft.com/office/2006/metadata/properties" ma:root="true" ma:fieldsID="eb0d48eae967e0270f0ba889c2d28c45" ns2:_="" ns3:_="">
    <xsd:import namespace="eec248ff-0a80-48fe-97c7-5249702c9a38"/>
    <xsd:import namespace="74b5b6cb-c2b9-447a-8457-22d2083a975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248ff-0a80-48fe-97c7-5249702c9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5b6cb-c2b9-447a-8457-22d2083a97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55E244-4854-4701-B9B2-864859C24CB5}">
  <ds:schemaRefs>
    <ds:schemaRef ds:uri="http://schemas.microsoft.com/sharepoint/v3/contenttype/forms"/>
  </ds:schemaRefs>
</ds:datastoreItem>
</file>

<file path=customXml/itemProps2.xml><?xml version="1.0" encoding="utf-8"?>
<ds:datastoreItem xmlns:ds="http://schemas.openxmlformats.org/officeDocument/2006/customXml" ds:itemID="{52A3231A-0519-4C97-A5A7-79F17444C7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248ff-0a80-48fe-97c7-5249702c9a38"/>
    <ds:schemaRef ds:uri="74b5b6cb-c2b9-447a-8457-22d2083a9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3A493A-E858-4752-9FBA-8977DD029EF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75942</TotalTime>
  <Words>2962</Words>
  <Application>Microsoft Office PowerPoint</Application>
  <PresentationFormat>On-screen Show (16:9)</PresentationFormat>
  <Paragraphs>460</Paragraphs>
  <Slides>78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Adobe Devanagari</vt:lpstr>
      <vt:lpstr>Arial</vt:lpstr>
      <vt:lpstr>Berlin Sans FB Demi</vt:lpstr>
      <vt:lpstr>Blackadder ITC</vt:lpstr>
      <vt:lpstr>Calibri</vt:lpstr>
      <vt:lpstr>CiscoSansTT ExtraLight</vt:lpstr>
      <vt:lpstr>Copperplate Gothic Bold</vt:lpstr>
      <vt:lpstr>Courier New</vt:lpstr>
      <vt:lpstr>Symbol</vt:lpstr>
      <vt:lpstr>times</vt:lpstr>
      <vt:lpstr>Times New Roman</vt:lpstr>
      <vt:lpstr>Wingdings</vt:lpstr>
      <vt:lpstr>Blue theme 2015 16x9</vt:lpstr>
      <vt:lpstr>OSINT NINJA</vt:lpstr>
      <vt:lpstr>PowerPoint Presentation</vt:lpstr>
      <vt:lpstr>                  The journey for today </vt:lpstr>
      <vt:lpstr>PowerPoint Presentation</vt:lpstr>
      <vt:lpstr>PowerPoint Presentation</vt:lpstr>
      <vt:lpstr>Classify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 ox01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Hacker always expect such mistakes</vt:lpstr>
      <vt:lpstr>PowerPoint Presentation</vt:lpstr>
      <vt:lpstr>PowerPoint Presentation</vt:lpstr>
      <vt:lpstr>Break – ox02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IP Cameras Online</vt:lpstr>
      <vt:lpstr>PowerPoint Presentation</vt:lpstr>
      <vt:lpstr>PowerPoint Presentation</vt:lpstr>
      <vt:lpstr>PowerPoint Presentation</vt:lpstr>
      <vt:lpstr>PowerPoint Presentation</vt:lpstr>
      <vt:lpstr>PowerPoint Presentation</vt:lpstr>
      <vt:lpstr>PowerPoint Presentation</vt:lpstr>
      <vt:lpstr>Break – ox03</vt:lpstr>
      <vt:lpstr>CASE STUDY</vt:lpstr>
      <vt:lpstr>CASE STUDY</vt:lpstr>
      <vt:lpstr>PowerPoint Presentation</vt:lpstr>
      <vt:lpstr>CASE STUDY</vt:lpstr>
      <vt:lpstr>CASE STUDY</vt:lpstr>
      <vt:lpstr>PowerPoint Presentation</vt:lpstr>
      <vt:lpstr>Evidences</vt:lpstr>
      <vt:lpstr>Evidences</vt:lpstr>
      <vt:lpstr>Contradiction</vt:lpstr>
      <vt:lpstr>Evidences</vt:lpstr>
      <vt:lpstr>PowerPoint Presentation</vt:lpstr>
      <vt:lpstr>Evidences</vt:lpstr>
      <vt:lpstr>Evidences</vt:lpstr>
      <vt:lpstr>Evidences</vt:lpstr>
      <vt:lpstr>Evidences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Akash Thakur (akasthak)</cp:lastModifiedBy>
  <cp:revision>949</cp:revision>
  <cp:lastPrinted>2016-04-29T20:31:14Z</cp:lastPrinted>
  <dcterms:created xsi:type="dcterms:W3CDTF">2014-07-09T19:55:36Z</dcterms:created>
  <dcterms:modified xsi:type="dcterms:W3CDTF">2020-09-21T12:04:35Z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0x010100824520A0BCF1A6408359189E603172AF</vt:lpwstr>
  </property>
</Properties>
</file>